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13" r:id="rId3"/>
    <p:sldMasterId id="2147483727" r:id="rId4"/>
    <p:sldMasterId id="2147483757" r:id="rId5"/>
  </p:sldMasterIdLst>
  <p:notesMasterIdLst>
    <p:notesMasterId r:id="rId32"/>
  </p:notesMasterIdLst>
  <p:handoutMasterIdLst>
    <p:handoutMasterId r:id="rId33"/>
  </p:handoutMasterIdLst>
  <p:sldIdLst>
    <p:sldId id="256" r:id="rId6"/>
    <p:sldId id="418" r:id="rId7"/>
    <p:sldId id="2076137763" r:id="rId8"/>
    <p:sldId id="2076137918" r:id="rId9"/>
    <p:sldId id="2076137933" r:id="rId10"/>
    <p:sldId id="2076137926" r:id="rId11"/>
    <p:sldId id="2076137920" r:id="rId12"/>
    <p:sldId id="2076137333" r:id="rId13"/>
    <p:sldId id="2147470767" r:id="rId14"/>
    <p:sldId id="257" r:id="rId15"/>
    <p:sldId id="2582" r:id="rId16"/>
    <p:sldId id="2076137762" r:id="rId17"/>
    <p:sldId id="2076137758" r:id="rId18"/>
    <p:sldId id="3169" r:id="rId19"/>
    <p:sldId id="2134804666" r:id="rId20"/>
    <p:sldId id="2076137916" r:id="rId21"/>
    <p:sldId id="8876" r:id="rId22"/>
    <p:sldId id="2076137922" r:id="rId23"/>
    <p:sldId id="2076137930" r:id="rId24"/>
    <p:sldId id="3170" r:id="rId25"/>
    <p:sldId id="2076137924" r:id="rId26"/>
    <p:sldId id="2076137925" r:id="rId27"/>
    <p:sldId id="2076137928" r:id="rId28"/>
    <p:sldId id="2076137931" r:id="rId29"/>
    <p:sldId id="2076137932" r:id="rId30"/>
    <p:sldId id="42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1" autoAdjust="0"/>
    <p:restoredTop sz="67875" autoAdjust="0"/>
  </p:normalViewPr>
  <p:slideViewPr>
    <p:cSldViewPr snapToGrid="0" showGuides="1">
      <p:cViewPr varScale="1">
        <p:scale>
          <a:sx n="93" d="100"/>
          <a:sy n="93" d="100"/>
        </p:scale>
        <p:origin x="2240" y="192"/>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introduction-to-azure-data-lake-storag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learn/modules/describe-azure-databricks-delta-lake-architecture/"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learn/modules/build-query-delta-lak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learn/modules/describe-azure-databrick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learn/modules/spark-architecture-fundamenta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these topics.</a:t>
            </a:r>
          </a:p>
          <a:p>
            <a:pPr>
              <a:buFont typeface="Arial" panose="020B0604020202020204" pitchFamily="34" charset="0"/>
              <a:buNone/>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13</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228600" indent="-228600">
              <a:buAutoNum type="arabicPeriod"/>
            </a:pPr>
            <a:r>
              <a:rPr lang="en-US" sz="900" dirty="0"/>
              <a:t>The first point of “Hadoop Access” is a key differentiator for using Azure Data Lake Storage Gen2 (ADLSG2) over Blob storage.</a:t>
            </a:r>
          </a:p>
          <a:p>
            <a:pPr marL="228600" indent="-228600">
              <a:buAutoNum type="arabicPeriod"/>
            </a:pPr>
            <a:r>
              <a:rPr lang="en-US" sz="900" dirty="0"/>
              <a:t>Coupled with the security model that provides very granular permissions, this makes ADLSG2 a compelling data storage tier for a range of Azure data platform technologies including Azure Synapse and Azure Databricks.</a:t>
            </a:r>
          </a:p>
          <a:p>
            <a:pPr marL="228600" indent="-228600">
              <a:buAutoNum type="arabicPeriod"/>
            </a:pPr>
            <a:r>
              <a:rPr lang="en-US" sz="900" dirty="0"/>
              <a:t>The ability to perform big data analytics is critical and the performance of ADLSG2 helps with that performance.</a:t>
            </a:r>
          </a:p>
          <a:p>
            <a:pPr marL="228600" indent="-228600">
              <a:buAutoNum type="arabicPeriod"/>
            </a:pPr>
            <a:r>
              <a:rPr lang="en-US" sz="900" dirty="0"/>
              <a:t>All of this comes with the Geo redundancy capability to ensure that the data is safe.</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This will be the only module where we cover Azure Data Lake store in depth, and it is the reason why the lab focuses so much on how the data lake can be optimized while using the compute technologies. As a result, you can spend some time on the list in the slide, and ultimately state to the students that all this is achieved with a single selection of a radio button when you create a storage account.</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Introduction to Azure Data Lake storage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endParaRPr lang="en-US" b="0" i="0" dirty="0"/>
          </a:p>
          <a:p>
            <a:endParaRPr lang="en-US"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20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core of the Intelligent Data Platform architecture is a data </a:t>
            </a:r>
            <a:r>
              <a:rPr lang="en-US" dirty="0" err="1"/>
              <a:t>lakehouse</a:t>
            </a:r>
            <a:r>
              <a:rPr lang="en-US" dirty="0"/>
              <a:t>. Built upon the enterprise data lake, it acts as the underlying data storage and serving layers, allowing reporting and business intelligence (BI) tools to interact with curated data quickly and securely directly from the data lake. This foundational component addresses the limitations of data lakes by providing an open architecture that implements similar data structures and data management features to those in a data warehouse directly on top of the data lake. This approach can help to lower costs by reducing data duplication and eliminating additional ETL processes and can also help with data staleness issues typical of data warehouse solutions, as data is accessed directly from the data lake.</a:t>
            </a:r>
          </a:p>
          <a:p>
            <a:endParaRPr lang="en-US" dirty="0"/>
          </a:p>
        </p:txBody>
      </p:sp>
      <p:sp>
        <p:nvSpPr>
          <p:cNvPr id="4" name="Slide Number Placeholder 3"/>
          <p:cNvSpPr>
            <a:spLocks noGrp="1"/>
          </p:cNvSpPr>
          <p:nvPr>
            <p:ph type="sldNum" sz="quarter" idx="5"/>
          </p:nvPr>
        </p:nvSpPr>
        <p:spPr/>
        <p:txBody>
          <a:bodyPr/>
          <a:lstStyle/>
          <a:p>
            <a:fld id="{675D48E2-D1BC-4F4A-8674-88E83208131D}" type="slidenum">
              <a:rPr lang="en-US" smtClean="0"/>
              <a:t>15</a:t>
            </a:fld>
            <a:endParaRPr lang="en-US"/>
          </a:p>
        </p:txBody>
      </p:sp>
    </p:spTree>
    <p:extLst>
      <p:ext uri="{BB962C8B-B14F-4D97-AF65-F5344CB8AC3E}">
        <p14:creationId xmlns:p14="http://schemas.microsoft.com/office/powerpoint/2010/main" val="400258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first thing we should consider as we look at ingesting data into the data lake is how to structure or organize data within the data lake.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 recommendation for structuring folders to manage the data at the various levels of refinement in the data lake is as follows: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should use Azure Data Lake Store (ADLS) Gen2 (Within the Azure portal, this is an Azure Storage account with a hierarchical namespace enabled).</a:t>
            </a:r>
          </a:p>
          <a:p>
            <a:endParaRPr lang="en-US" sz="1200" b="0" i="0" u="none" strike="noStrike" kern="1200" dirty="0">
              <a:solidFill>
                <a:schemeClr val="tx1"/>
              </a:solidFill>
              <a:effectLst/>
              <a:latin typeface="+mn-lt"/>
              <a:ea typeface="+mn-ea"/>
              <a:cs typeface="+mn-cs"/>
            </a:endParaRPr>
          </a:p>
          <a:p>
            <a:r>
              <a:rPr lang="en-US" b="0" i="0" dirty="0">
                <a:solidFill>
                  <a:srgbClr val="171717"/>
                </a:solidFill>
                <a:effectLst/>
                <a:latin typeface="Segoe UI" panose="020B0502040204020203" pitchFamily="34" charset="0"/>
              </a:rPr>
              <a:t>A key mechanism that ADLS Gen2 to provide file system performance at object storage scale and prices is the addition of a </a:t>
            </a:r>
            <a:r>
              <a:rPr lang="en-US" b="1" i="0" dirty="0">
                <a:solidFill>
                  <a:srgbClr val="171717"/>
                </a:solidFill>
                <a:effectLst/>
                <a:latin typeface="Segoe UI" panose="020B0502040204020203" pitchFamily="34" charset="0"/>
              </a:rPr>
              <a:t>hierarchical namespace</a:t>
            </a:r>
            <a:r>
              <a:rPr lang="en-US" b="0" i="0" dirty="0">
                <a:solidFill>
                  <a:srgbClr val="171717"/>
                </a:solidFill>
                <a:effectLst/>
                <a:latin typeface="Segoe UI" panose="020B0502040204020203" pitchFamily="34" charset="0"/>
              </a:rPr>
              <a:t>. This allows the collection of objects/files within an account to be organized into a hierarchy of directories and nested subdirectories in the same way that the file system on your computer is organized. With a hierarchical namespace enabled, a storage account becomes capable of providing the scalability and cost-effectiveness of object storage, with file system semantics that are familiar to analytics engines and frameworks.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common method for structuring folders within a data lake is to organize data in separate folders by the degree of refinement. For example:</a:t>
            </a:r>
          </a:p>
          <a:p>
            <a:endParaRPr lang="en-US" sz="1200" b="0" i="0" u="none" strike="noStrike"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Bronze</a:t>
            </a:r>
            <a:r>
              <a:rPr lang="en-US" b="0" i="0" dirty="0">
                <a:solidFill>
                  <a:srgbClr val="000000"/>
                </a:solidFill>
                <a:effectLst/>
                <a:latin typeface="Segoe UI" panose="020B0502040204020203" pitchFamily="34" charset="0"/>
              </a:rPr>
              <a:t> tables contain raw data ingested from various sources (JSON files, RDBMS data, IoT data, etc.).</a:t>
            </a:r>
          </a:p>
          <a:p>
            <a:pPr algn="l"/>
            <a:r>
              <a:rPr lang="en-US" b="1" i="0" dirty="0">
                <a:solidFill>
                  <a:srgbClr val="000000"/>
                </a:solidFill>
                <a:effectLst/>
                <a:latin typeface="Segoe UI" panose="020B0502040204020203" pitchFamily="34" charset="0"/>
              </a:rPr>
              <a:t>Silver</a:t>
            </a:r>
            <a:r>
              <a:rPr lang="en-US" b="0" i="0" dirty="0">
                <a:solidFill>
                  <a:srgbClr val="000000"/>
                </a:solidFill>
                <a:effectLst/>
                <a:latin typeface="Segoe UI" panose="020B0502040204020203" pitchFamily="34" charset="0"/>
              </a:rPr>
              <a:t> tables will provide a more refined view of our data. We can join fields from various bronze tables to enrich streaming records, or update account statuses based on recent activity.</a:t>
            </a:r>
          </a:p>
          <a:p>
            <a:pPr algn="l"/>
            <a:r>
              <a:rPr lang="en-US" b="1" i="0" dirty="0">
                <a:solidFill>
                  <a:srgbClr val="000000"/>
                </a:solidFill>
                <a:effectLst/>
                <a:latin typeface="Segoe UI" panose="020B0502040204020203" pitchFamily="34" charset="0"/>
              </a:rPr>
              <a:t>Gold</a:t>
            </a:r>
            <a:r>
              <a:rPr lang="en-US" b="0" i="0" dirty="0">
                <a:solidFill>
                  <a:srgbClr val="000000"/>
                </a:solidFill>
                <a:effectLst/>
                <a:latin typeface="Segoe UI" panose="020B0502040204020203" pitchFamily="34" charset="0"/>
              </a:rPr>
              <a:t> tables provide business level aggregates often used for reporting and dashboarding. This would include aggregations such as daily active website users, weekly sales per store, or gross revenue per quarter by department.</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Important to note</a:t>
            </a:r>
            <a:r>
              <a:rPr lang="en-US"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When data is stored in Data Lake Storage Gen2, the file size, number of files, and folder structure have an impact on performance. The following section describes best practices in these areas.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If you store your data has many small files, this can negatively affect performance. In general, organize your data into larger sized files for better performance (256MB to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 engines and applications might have trouble efficiently processing files that are greater than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Sometimes, data pipelines have limited control over the raw data which has lots of small files. It is recommended to have a "cooking" process that generates larger files to use for downstream applications.</a:t>
            </a:r>
          </a:p>
          <a:p>
            <a:pPr marL="171450" indent="-171450">
              <a:buFont typeface="Arial" panose="020B0604020202020204" pitchFamily="34" charset="0"/>
              <a:buChar char="•"/>
            </a:pP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09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extracted from Dynamics NAV/BC and stored within the data lake using a medallion architecture, following the recommended best practice for </a:t>
            </a:r>
            <a:r>
              <a:rPr lang="en-US" dirty="0" err="1"/>
              <a:t>lakehouses</a:t>
            </a:r>
            <a:r>
              <a:rPr lang="en-US" dirty="0"/>
              <a:t>.</a:t>
            </a:r>
          </a:p>
          <a:p>
            <a:endParaRPr lang="en-US" dirty="0"/>
          </a:p>
          <a:p>
            <a:r>
              <a:rPr lang="en-US" dirty="0"/>
              <a:t>The medallion architecture is a crucial concept for the creation of a lakehouse. It allows source system abstraction, provides the ability to build complex enterprise data models, and abstracts away complexity and internal logic from data consumers. Hosting data in this architecture guarantees atomicity, consistency, isolation, and durability (ACID) capabilities as data passes through multiple layers of validation and transformation before being stored in a layout optimized for efficient analytics. As data moves from ingestion, it is curated and refined, going through various processing and enrichment steps. Information is stored along the way in different zones or layers, represented by separate storage containers within the data lake, to help avoid cloud limits on data requests. Each layer of the architecture describes the quality of the data it hosts.</a:t>
            </a:r>
          </a:p>
          <a:p>
            <a:endParaRPr lang="en-US" dirty="0"/>
          </a:p>
          <a:p>
            <a:r>
              <a:rPr lang="en-US" dirty="0"/>
              <a:t>It includes a landing zone for raw data in its original format, a bronze layer for raw data converted into a standardized and compressed file format, a silver layer for cleaned and formatted data, and a gold layer for business aggregates and data models for BI. As data is refined and moved through the different layers in the architecture, various file formats will be used for storing it. The file formats that will be used include:</a:t>
            </a:r>
          </a:p>
          <a:p>
            <a:endParaRPr lang="en-US" dirty="0"/>
          </a:p>
          <a:p>
            <a:pPr marL="171450" indent="-171450">
              <a:buFont typeface="Arial" panose="020B0604020202020204" pitchFamily="34" charset="0"/>
              <a:buChar char="•"/>
            </a:pPr>
            <a:r>
              <a:rPr lang="en-US" dirty="0"/>
              <a:t>The comma-separated value (CSV) file format will be used for storing raw data extracted from source systems in the landing zone.</a:t>
            </a:r>
          </a:p>
          <a:p>
            <a:pPr marL="171450" indent="-171450">
              <a:buFont typeface="Arial" panose="020B0604020202020204" pitchFamily="34" charset="0"/>
              <a:buChar char="•"/>
            </a:pPr>
            <a:r>
              <a:rPr lang="en-US" dirty="0"/>
              <a:t>Parquet, a very efficient, compressed columnar file format, will be used to store prepared data in the bronze layer. Parquet files can be partitioned but are immutable, meaning the data contained within them cannot be edited. This restriction also means merging incremental changes into the files is impossible.</a:t>
            </a:r>
          </a:p>
          <a:p>
            <a:pPr marL="171450" indent="-171450">
              <a:buFont typeface="Arial" panose="020B0604020202020204" pitchFamily="34" charset="0"/>
              <a:buChar char="•"/>
            </a:pPr>
            <a:r>
              <a:rPr lang="en-US" dirty="0"/>
              <a:t>Delta tables, which are versioned parquet files with transaction logging and ACID capabilities, will be used for data in the silver and gold layers of the architecture. Delta allows update and delete operations to be applied to the underlying parquet files.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suggested approach makes use of the following layers or zones:</a:t>
            </a:r>
          </a:p>
          <a:p>
            <a:pPr marL="171450" indent="-171450">
              <a:buFont typeface="Arial" panose="020B0604020202020204" pitchFamily="34" charset="0"/>
              <a:buChar char="•"/>
            </a:pPr>
            <a:r>
              <a:rPr lang="en-US" b="1" dirty="0"/>
              <a:t>Landing zone</a:t>
            </a:r>
            <a:r>
              <a:rPr lang="en-US" dirty="0"/>
              <a:t>:</a:t>
            </a:r>
          </a:p>
          <a:p>
            <a:pPr marL="628650" lvl="1" indent="-171450">
              <a:buFont typeface="Arial" panose="020B0604020202020204" pitchFamily="34" charset="0"/>
              <a:buChar char="•"/>
            </a:pPr>
            <a:r>
              <a:rPr lang="en-US" dirty="0"/>
              <a:t>The landing zone layer is the repository for unvalidated, raw data ingested from source systems. It provides a location for storing data in the format used when extracted from its source, typically CSV files for data from relational databases. Data stored in the landing zone is not cleaned or transformed, providing future access to raw data as it was extracted from the source system.</a:t>
            </a:r>
          </a:p>
          <a:p>
            <a:pPr marL="628650" lvl="1" indent="-171450">
              <a:buFont typeface="Arial" panose="020B0604020202020204" pitchFamily="34" charset="0"/>
              <a:buChar char="•"/>
            </a:pPr>
            <a:r>
              <a:rPr lang="en-US" dirty="0"/>
              <a:t>This layer allows the system to retain the entire, unprocessed history of each dataset in an efficient storage format, providing the ability to recreate any state of a given data system.</a:t>
            </a:r>
          </a:p>
          <a:p>
            <a:pPr marL="171450" indent="-171450">
              <a:buFont typeface="Arial" panose="020B0604020202020204" pitchFamily="34" charset="0"/>
              <a:buChar char="•"/>
            </a:pPr>
            <a:r>
              <a:rPr lang="en-US" b="1" dirty="0"/>
              <a:t>Bronze layer</a:t>
            </a:r>
            <a:r>
              <a:rPr lang="en-US" dirty="0"/>
              <a:t>:</a:t>
            </a:r>
          </a:p>
          <a:p>
            <a:pPr marL="628650" lvl="1" indent="-171450">
              <a:buFont typeface="Arial" panose="020B0604020202020204" pitchFamily="34" charset="0"/>
              <a:buChar char="•"/>
            </a:pPr>
            <a:r>
              <a:rPr lang="en-US" dirty="0"/>
              <a:t>Files in the bronze layer reflect the first step in preparing data for downstream consumption. Data preparation includes standardizing data from the landing zone into the parquet file format and writing those files into the folder structures that will be used for further data processing. Data in the bronze layer represents a reformatted version of raw data.</a:t>
            </a:r>
          </a:p>
          <a:p>
            <a:pPr marL="171450" indent="-171450">
              <a:buFont typeface="Arial" panose="020B0604020202020204" pitchFamily="34" charset="0"/>
              <a:buChar char="•"/>
            </a:pPr>
            <a:r>
              <a:rPr lang="en-US" b="1" dirty="0"/>
              <a:t>Silver layer</a:t>
            </a:r>
            <a:r>
              <a:rPr lang="en-US" dirty="0"/>
              <a:t>:</a:t>
            </a:r>
          </a:p>
          <a:p>
            <a:pPr marL="628650" lvl="1" indent="-171450">
              <a:buFont typeface="Arial" panose="020B0604020202020204" pitchFamily="34" charset="0"/>
              <a:buChar char="•"/>
            </a:pPr>
            <a:r>
              <a:rPr lang="en-US" dirty="0"/>
              <a:t>The silver layer hosts data curated or refined through various processing and enrichment steps based on business-critical logic and data consumption requirements. When writing data into the silver zone, the goal is to validate, cleanse, standardize, and enrich ingested data from the bronze layer. Data deduplication is also performed on data going into the silver zone. The data in this layer represents a validated, enriched version of our data, providing a trusted foundation for downstream analytics and creating business-oriented data models in the gold layer.</a:t>
            </a:r>
            <a:endParaRPr lang="en-US" b="0" dirty="0"/>
          </a:p>
          <a:p>
            <a:pPr marL="628650" lvl="1" indent="-171450">
              <a:buFont typeface="Arial" panose="020B0604020202020204" pitchFamily="34" charset="0"/>
              <a:buChar char="•"/>
            </a:pPr>
            <a:r>
              <a:rPr lang="en-US" b="0" dirty="0"/>
              <a:t>Data in this layer should be presented in different perspectives called data marts to accommodate various user groups and data consumption requirements. One data mart should be designed for each end consumer group to make data easy to consume, manage, and secure.</a:t>
            </a:r>
          </a:p>
          <a:p>
            <a:pPr marL="171450" indent="-171450">
              <a:buFont typeface="Arial" panose="020B0604020202020204" pitchFamily="34" charset="0"/>
              <a:buChar char="•"/>
            </a:pPr>
            <a:r>
              <a:rPr lang="en-US" b="1" dirty="0"/>
              <a:t>Gold layer</a:t>
            </a:r>
            <a:r>
              <a:rPr lang="en-US" dirty="0"/>
              <a:t>:</a:t>
            </a:r>
          </a:p>
          <a:p>
            <a:pPr marL="628650" lvl="1" indent="-171450">
              <a:buFont typeface="Arial" panose="020B0604020202020204" pitchFamily="34" charset="0"/>
              <a:buChar char="•"/>
            </a:pPr>
            <a:r>
              <a:rPr lang="en-US" dirty="0"/>
              <a:t>Data in the gold layer represents transformations, aggregations, and enrichments applied to data, which is often highly refined and aggregated, containing data used to power analytics, machine learning, and production applications. Gold tables represent data transformed into knowledge rather than just information. The data in this layer will be served up to end-user reporting tools, such as Power BI, and other analytics tools for making business decisions.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675D48E2-D1BC-4F4A-8674-88E83208131D}" type="slidenum">
              <a:rPr lang="en-US" smtClean="0"/>
              <a:t>17</a:t>
            </a:fld>
            <a:endParaRPr lang="en-US"/>
          </a:p>
        </p:txBody>
      </p:sp>
    </p:spTree>
    <p:extLst>
      <p:ext uri="{BB962C8B-B14F-4D97-AF65-F5344CB8AC3E}">
        <p14:creationId xmlns:p14="http://schemas.microsoft.com/office/powerpoint/2010/main" val="1345088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18</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marR="0" lvl="0" indent="0" algn="l" defTabSz="228554" rtl="0" eaLnBrk="1" fontAlgn="auto" latinLnBrk="0" hangingPunct="1">
              <a:lnSpc>
                <a:spcPct val="117999"/>
              </a:lnSpc>
              <a:spcBef>
                <a:spcPts val="0"/>
              </a:spcBef>
              <a:spcAft>
                <a:spcPts val="0"/>
              </a:spcAft>
              <a:buClrTx/>
              <a:buSzTx/>
              <a:buFontTx/>
              <a:buNone/>
              <a:tabLst/>
              <a:defRPr/>
            </a:pPr>
            <a:r>
              <a:rPr lang="en-GB" sz="900" b="0" i="0" dirty="0">
                <a:solidFill>
                  <a:srgbClr val="171717"/>
                </a:solidFill>
                <a:effectLst/>
                <a:latin typeface="Segoe UI" panose="020B0502040204020203" pitchFamily="34" charset="0"/>
              </a:rPr>
              <a:t>The Delta Lake Architecture is a vast improvement upon the traditional Lambda architecture.  At each stage, we enrich our data through a unified pipeline that allows us to combine batch and streaming workflows through a shared </a:t>
            </a:r>
            <a:r>
              <a:rPr lang="en-GB" sz="900" b="0" i="0" dirty="0" err="1">
                <a:solidFill>
                  <a:srgbClr val="171717"/>
                </a:solidFill>
                <a:effectLst/>
                <a:latin typeface="Segoe UI" panose="020B0502040204020203" pitchFamily="34" charset="0"/>
              </a:rPr>
              <a:t>filestore</a:t>
            </a:r>
            <a:r>
              <a:rPr lang="en-GB" sz="900" b="0" i="0" dirty="0">
                <a:solidFill>
                  <a:srgbClr val="171717"/>
                </a:solidFill>
                <a:effectLst/>
                <a:latin typeface="Segoe UI" panose="020B0502040204020203" pitchFamily="34" charset="0"/>
              </a:rPr>
              <a:t> with ACID-compliant transactions.</a:t>
            </a:r>
            <a:endParaRPr lang="en-US" sz="900" b="1" dirty="0"/>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GB" b="0" i="0" dirty="0">
                <a:solidFill>
                  <a:srgbClr val="111111"/>
                </a:solidFill>
                <a:effectLst/>
                <a:latin typeface="Roboto" panose="02000000000000000000" pitchFamily="2" charset="0"/>
              </a:rPr>
              <a:t>Delta Lake is an open-source storage layer that brings ACID (atomicity, consistency, isolation, and durability) transactions to Apache Spark and big data workloads. The current version of Delta Lake included with Azure Synapse has language support for Scala, PySpark, and .NET. It is also supported on Azure Databricks. Using delta lake in a well-organized data lake can aid the integrity and performance of both batch and streaming data solutions.  The common misconception made with Delta lake is that people think it is a data platform service. It’s not. It is simply a format that is defined when you create a DataFrame against the storage layer, and this is what brings the ACID capabilities to the data held in the DataFrames. Couple this with organizing the folders in an appropriate way, then you have an approach that can scale in an organized way that prevents your data lake becoming a data “swamp”.</a:t>
            </a:r>
          </a:p>
          <a:p>
            <a:endParaRPr lang="en-GB" b="0" i="0" dirty="0">
              <a:solidFill>
                <a:srgbClr val="111111"/>
              </a:solidFill>
              <a:effectLst/>
              <a:latin typeface="Roboto" panose="02000000000000000000" pitchFamily="2" charset="0"/>
            </a:endParaRPr>
          </a:p>
          <a:p>
            <a:pPr algn="l"/>
            <a:r>
              <a:rPr lang="en-GB" b="0" i="0" dirty="0">
                <a:solidFill>
                  <a:srgbClr val="111111"/>
                </a:solidFill>
                <a:effectLst/>
                <a:latin typeface="Roboto" panose="02000000000000000000" pitchFamily="2" charset="0"/>
              </a:rPr>
              <a:t>In the example above, the data lake is organized using the bronze, silver and gold architecture. The input method is irrelevant, it can either be a streaming solution, or a batch solution. Essentially, we organise our data into layers, or folders as defined as bronze, silver and gold as follows:</a:t>
            </a:r>
            <a:endParaRPr lang="en-GB" b="0" i="0" dirty="0">
              <a:solidFill>
                <a:srgbClr val="171717"/>
              </a:solidFill>
              <a:effectLst/>
              <a:latin typeface="Segoe UI" panose="020B0502040204020203" pitchFamily="34" charset="0"/>
            </a:endParaRPr>
          </a:p>
          <a:p>
            <a:pPr algn="l"/>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Bronze</a:t>
            </a:r>
            <a:r>
              <a:rPr lang="en-GB" b="0" i="0" dirty="0">
                <a:solidFill>
                  <a:srgbClr val="171717"/>
                </a:solidFill>
                <a:effectLst/>
                <a:latin typeface="Segoe UI" panose="020B0502040204020203" pitchFamily="34" charset="0"/>
              </a:rPr>
              <a:t> - tables contain raw data ingested from various sources (JSON files, RDBMS data, IoT data, etc.).</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Silver</a:t>
            </a:r>
            <a:r>
              <a:rPr lang="en-GB" b="0" i="0" dirty="0">
                <a:solidFill>
                  <a:srgbClr val="171717"/>
                </a:solidFill>
                <a:effectLst/>
                <a:latin typeface="Segoe UI" panose="020B0502040204020203" pitchFamily="34" charset="0"/>
              </a:rPr>
              <a:t> - tables will provide a more refined view of our data. We can join fields from various bronze tables to enrich streaming records, or update account statuses based on recent activity.</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Gold</a:t>
            </a:r>
            <a:r>
              <a:rPr lang="en-GB" b="0" i="0" dirty="0">
                <a:solidFill>
                  <a:srgbClr val="171717"/>
                </a:solidFill>
                <a:effectLst/>
                <a:latin typeface="Segoe UI" panose="020B0502040204020203" pitchFamily="34" charset="0"/>
              </a:rPr>
              <a:t> - tables provide business level aggregates often used for reporting and dashboarding. This would include aggregations such as daily active website users, weekly sales per store, or gross revenue per quarter by department.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end outputs are actionable insights, dashboards, and reports of business metrics.</a:t>
            </a:r>
            <a:endParaRPr lang="en-GB" b="0" i="0" dirty="0">
              <a:solidFill>
                <a:srgbClr val="111111"/>
              </a:solidFill>
              <a:effectLst/>
              <a:latin typeface="Roboto" panose="02000000000000000000" pitchFamily="2" charset="0"/>
            </a:endParaRP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While this is an open-source technology that is not covered by the exam objectives, it is an important area that is growing in the data engineering world and being seen by some data engineers as an architecture to replace the lambda architecture model. It is also covered in depth in the lab as we explore Azure Databricks implementing the delta lake architecture in the data lake store. </a:t>
            </a:r>
            <a:r>
              <a:rPr lang="en-GB" sz="1800" kern="1200" dirty="0">
                <a:solidFill>
                  <a:schemeClr val="tx1"/>
                </a:solidFill>
                <a:effectLst/>
                <a:latin typeface="Segoe UI Light" pitchFamily="34" charset="0"/>
                <a:ea typeface="+mn-ea"/>
                <a:cs typeface="+mn-cs"/>
              </a:rPr>
              <a:t>In the lab, you will explore this architecture being created using Azure Databricks, but it could be done in Azure Synapse Analytics too.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kern="1200" dirty="0">
                <a:solidFill>
                  <a:schemeClr val="tx1"/>
                </a:solidFill>
                <a:effectLst/>
                <a:latin typeface="Segoe UI Light" pitchFamily="34" charset="0"/>
                <a:ea typeface="+mn-ea"/>
                <a:cs typeface="+mn-cs"/>
              </a:rPr>
              <a:t>You should call out the common misconception laid out in the talking points above. Make sure your students understand that Delta Lake if a format. Not a service.</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Delta Lake architecture - Learn | Microsoft Docs</a:t>
            </a: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Build and query a Delta Lake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34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To UPSERT means to "</a:t>
            </a:r>
            <a:r>
              <a:rPr lang="en-US" b="0" i="0" dirty="0" err="1">
                <a:solidFill>
                  <a:srgbClr val="000000"/>
                </a:solidFill>
                <a:effectLst/>
                <a:latin typeface="Segoe UI" panose="020B0502040204020203" pitchFamily="34" charset="0"/>
              </a:rPr>
              <a:t>UPdate</a:t>
            </a:r>
            <a:r>
              <a:rPr lang="en-US" b="0" i="0" dirty="0">
                <a:solidFill>
                  <a:srgbClr val="000000"/>
                </a:solidFill>
                <a:effectLst/>
                <a:latin typeface="Segoe UI" panose="020B0502040204020203" pitchFamily="34" charset="0"/>
              </a:rPr>
              <a:t>" and "</a:t>
            </a:r>
            <a:r>
              <a:rPr lang="en-US" b="0" i="0" dirty="0" err="1">
                <a:solidFill>
                  <a:srgbClr val="000000"/>
                </a:solidFill>
                <a:effectLst/>
                <a:latin typeface="Segoe UI" panose="020B0502040204020203" pitchFamily="34" charset="0"/>
              </a:rPr>
              <a:t>inSERT</a:t>
            </a:r>
            <a:r>
              <a:rPr lang="en-US" b="0" i="0" dirty="0">
                <a:solidFill>
                  <a:srgbClr val="000000"/>
                </a:solidFill>
                <a:effectLst/>
                <a:latin typeface="Segoe UI" panose="020B0502040204020203" pitchFamily="34" charset="0"/>
              </a:rPr>
              <a:t>". In other words, UPSERT is literally TWO operations. It is not supported in traditional data lakes, as running an UPDATE could invalidate data that is accessed by the subsequent INSERT operation.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Using Delta Lake, however, we can do UPSERTS. Delta Lake combines these operations to guarantee atomicity to</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INSERT a row</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if the row already exists, UPDATE the row.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659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Because Delta Lake is version controlled, you have the option to query past versions of the data. Using a single file storage system, you now have access to several versions your historical data, ensuring that your data analysts will be able to replicate their reports (and compare aggregate changes over time) and your data scientists will be able to replicate their experiments.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Other time travel use cases are:</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Re-creating analyses, reports, or outputs (for example, the output of a machine learning model). This could be useful for debugging or auditing, especially in regulated industries.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Writing complex temporal queries.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Fixing mistakes in your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Providing snapshot isolation for a set of queries for fast changing tables.</a:t>
            </a:r>
          </a:p>
          <a:p>
            <a:endParaRPr lang="en-US" dirty="0">
              <a:effectLst/>
            </a:endParaRPr>
          </a:p>
          <a:p>
            <a:r>
              <a:rPr lang="en-US" dirty="0">
                <a:effectLst/>
              </a:rPr>
              <a:t>If you want to access the data that you overwrote, you can query a snapshot of the table before you overwrote the first set of data using the </a:t>
            </a:r>
            <a:r>
              <a:rPr lang="en-US" dirty="0" err="1">
                <a:effectLst/>
              </a:rPr>
              <a:t>versionAsOf</a:t>
            </a:r>
            <a:r>
              <a:rPr lang="en-US" dirty="0">
                <a:effectLst/>
              </a:rPr>
              <a:t> option.</a:t>
            </a:r>
          </a:p>
          <a:p>
            <a:endParaRPr lang="en-US" dirty="0">
              <a:effectLst/>
            </a:endParaRPr>
          </a:p>
          <a:p>
            <a:r>
              <a:rPr lang="en-US" dirty="0">
                <a:effectLst/>
              </a:rPr>
              <a:t>You should see the first set of data, from before you overwrote it. Time travel takes advantage of the power of the Delta Lake transaction log to access data that is no longer in the table. Removing the version 0 option (or specifying version 1) would let you see the newer data again.</a:t>
            </a:r>
          </a:p>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80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dirty="0"/>
              <a:t>Just talk briefly and at a high level about the basics of the tools involved. We will dive deeper into these tools throughout the workshop and labs.</a:t>
            </a:r>
          </a:p>
          <a:p>
            <a:pPr marL="0" marR="0" indent="0">
              <a:lnSpc>
                <a:spcPct val="107000"/>
              </a:lnSpc>
              <a:spcBef>
                <a:spcPts val="0"/>
              </a:spcBef>
              <a:spcAft>
                <a:spcPts val="0"/>
              </a:spcAft>
              <a:buFont typeface="Arial" panose="020B0604020202020204" pitchFamily="34" charset="0"/>
              <a:buNone/>
            </a:pPr>
            <a:endParaRPr lang="en-US" dirty="0"/>
          </a:p>
          <a:p>
            <a:pPr marL="0" marR="0" indent="0">
              <a:lnSpc>
                <a:spcPct val="107000"/>
              </a:lnSpc>
              <a:spcBef>
                <a:spcPts val="0"/>
              </a:spcBef>
              <a:spcAft>
                <a:spcPts val="0"/>
              </a:spcAft>
              <a:buFont typeface="Arial" panose="020B0604020202020204" pitchFamily="34" charset="0"/>
              <a:buNone/>
            </a:pPr>
            <a:r>
              <a:rPr lang="en-US" dirty="0"/>
              <a:t>Mention the various tools we have in Azure:</a:t>
            </a:r>
          </a:p>
          <a:p>
            <a:pPr marL="171450" marR="0" indent="-171450">
              <a:lnSpc>
                <a:spcPct val="107000"/>
              </a:lnSpc>
              <a:spcBef>
                <a:spcPts val="0"/>
              </a:spcBef>
              <a:spcAft>
                <a:spcPts val="0"/>
              </a:spcAft>
              <a:buFont typeface="Arial" panose="020B0604020202020204" pitchFamily="34" charset="0"/>
              <a:buChar char="•"/>
            </a:pPr>
            <a:r>
              <a:rPr lang="en-US" dirty="0"/>
              <a:t>ETL tools</a:t>
            </a:r>
          </a:p>
          <a:p>
            <a:pPr marL="628650" marR="0" lvl="1" indent="-171450">
              <a:lnSpc>
                <a:spcPct val="107000"/>
              </a:lnSpc>
              <a:spcBef>
                <a:spcPts val="0"/>
              </a:spcBef>
              <a:spcAft>
                <a:spcPts val="0"/>
              </a:spcAft>
              <a:buFont typeface="Arial" panose="020B0604020202020204" pitchFamily="34" charset="0"/>
              <a:buChar char="•"/>
            </a:pPr>
            <a:r>
              <a:rPr lang="en-US" dirty="0"/>
              <a:t>SQL Server Integration Services (SSIS)</a:t>
            </a:r>
          </a:p>
          <a:p>
            <a:pPr marL="628650" marR="0" lvl="1" indent="-171450">
              <a:lnSpc>
                <a:spcPct val="107000"/>
              </a:lnSpc>
              <a:spcBef>
                <a:spcPts val="0"/>
              </a:spcBef>
              <a:spcAft>
                <a:spcPts val="0"/>
              </a:spcAft>
              <a:buFont typeface="Arial" panose="020B0604020202020204" pitchFamily="34" charset="0"/>
              <a:buChar char="•"/>
            </a:pPr>
            <a:r>
              <a:rPr lang="en-US" dirty="0"/>
              <a:t>ADF / Synapse pipelines</a:t>
            </a:r>
          </a:p>
          <a:p>
            <a:pPr marL="171450" marR="0" lvl="0" indent="-171450">
              <a:lnSpc>
                <a:spcPct val="107000"/>
              </a:lnSpc>
              <a:spcBef>
                <a:spcPts val="0"/>
              </a:spcBef>
              <a:spcAft>
                <a:spcPts val="0"/>
              </a:spcAft>
              <a:buFont typeface="Arial" panose="020B0604020202020204" pitchFamily="34" charset="0"/>
              <a:buChar char="•"/>
            </a:pPr>
            <a:r>
              <a:rPr lang="en-US" dirty="0"/>
              <a:t>Data exploration &amp; management tools</a:t>
            </a:r>
          </a:p>
          <a:p>
            <a:pPr marL="628650" marR="0" lvl="1" indent="-171450">
              <a:lnSpc>
                <a:spcPct val="107000"/>
              </a:lnSpc>
              <a:spcBef>
                <a:spcPts val="0"/>
              </a:spcBef>
              <a:spcAft>
                <a:spcPts val="0"/>
              </a:spcAft>
              <a:buFont typeface="Arial" panose="020B0604020202020204" pitchFamily="34" charset="0"/>
              <a:buChar char="•"/>
            </a:pPr>
            <a:r>
              <a:rPr lang="en-US" dirty="0"/>
              <a:t>SQL Server Management Studio (SSMS)</a:t>
            </a:r>
          </a:p>
          <a:p>
            <a:pPr marL="628650" marR="0" lvl="1" indent="-171450">
              <a:lnSpc>
                <a:spcPct val="107000"/>
              </a:lnSpc>
              <a:spcBef>
                <a:spcPts val="0"/>
              </a:spcBef>
              <a:spcAft>
                <a:spcPts val="0"/>
              </a:spcAft>
              <a:buFont typeface="Arial" panose="020B0604020202020204" pitchFamily="34" charset="0"/>
              <a:buChar char="•"/>
            </a:pPr>
            <a:r>
              <a:rPr lang="en-US" dirty="0"/>
              <a:t>Azure Data Studio</a:t>
            </a:r>
          </a:p>
          <a:p>
            <a:pPr marL="628650" marR="0" lvl="1" indent="-171450">
              <a:lnSpc>
                <a:spcPct val="107000"/>
              </a:lnSpc>
              <a:spcBef>
                <a:spcPts val="0"/>
              </a:spcBef>
              <a:spcAft>
                <a:spcPts val="0"/>
              </a:spcAft>
              <a:buFont typeface="Arial" panose="020B0604020202020204" pitchFamily="34" charset="0"/>
              <a:buChar char="•"/>
            </a:pPr>
            <a:r>
              <a:rPr lang="en-US" dirty="0"/>
              <a:t>Azure Storage Explorer</a:t>
            </a:r>
          </a:p>
          <a:p>
            <a:pPr marL="628650" marR="0" lvl="1" indent="-171450">
              <a:lnSpc>
                <a:spcPct val="107000"/>
              </a:lnSpc>
              <a:spcBef>
                <a:spcPts val="0"/>
              </a:spcBef>
              <a:spcAft>
                <a:spcPts val="0"/>
              </a:spcAft>
              <a:buFont typeface="Arial" panose="020B0604020202020204" pitchFamily="34" charset="0"/>
              <a:buChar char="•"/>
            </a:pPr>
            <a:r>
              <a:rPr lang="en-US" dirty="0"/>
              <a:t>Azure Data Explorer</a:t>
            </a:r>
          </a:p>
          <a:p>
            <a:pPr marL="628650" marR="0" lvl="1" indent="-171450">
              <a:lnSpc>
                <a:spcPct val="107000"/>
              </a:lnSpc>
              <a:spcBef>
                <a:spcPts val="0"/>
              </a:spcBef>
              <a:spcAft>
                <a:spcPts val="0"/>
              </a:spcAft>
              <a:buFont typeface="Arial" panose="020B0604020202020204" pitchFamily="34" charset="0"/>
              <a:buChar char="•"/>
            </a:pPr>
            <a:r>
              <a:rPr lang="en-US" dirty="0"/>
              <a:t>Synapse Analytics serverless SQL pool</a:t>
            </a:r>
          </a:p>
          <a:p>
            <a:pPr marL="171450" marR="0" lvl="0" indent="-171450">
              <a:lnSpc>
                <a:spcPct val="107000"/>
              </a:lnSpc>
              <a:spcBef>
                <a:spcPts val="0"/>
              </a:spcBef>
              <a:spcAft>
                <a:spcPts val="0"/>
              </a:spcAft>
              <a:buFont typeface="Arial" panose="020B0604020202020204" pitchFamily="34" charset="0"/>
              <a:buChar char="•"/>
            </a:pPr>
            <a:r>
              <a:rPr lang="en-US" dirty="0"/>
              <a:t>Languages</a:t>
            </a:r>
          </a:p>
          <a:p>
            <a:pPr marL="628650" marR="0" lvl="1" indent="-171450">
              <a:lnSpc>
                <a:spcPct val="107000"/>
              </a:lnSpc>
              <a:spcBef>
                <a:spcPts val="0"/>
              </a:spcBef>
              <a:spcAft>
                <a:spcPts val="0"/>
              </a:spcAft>
              <a:buFont typeface="Arial" panose="020B0604020202020204" pitchFamily="34" charset="0"/>
              <a:buChar char="•"/>
            </a:pPr>
            <a:r>
              <a:rPr lang="en-US" dirty="0"/>
              <a:t>SQL</a:t>
            </a:r>
          </a:p>
          <a:p>
            <a:pPr marL="628650" marR="0" lvl="1" indent="-171450">
              <a:lnSpc>
                <a:spcPct val="107000"/>
              </a:lnSpc>
              <a:spcBef>
                <a:spcPts val="0"/>
              </a:spcBef>
              <a:spcAft>
                <a:spcPts val="0"/>
              </a:spcAft>
              <a:buFont typeface="Arial" panose="020B0604020202020204" pitchFamily="34" charset="0"/>
              <a:buChar char="•"/>
            </a:pPr>
            <a:r>
              <a:rPr lang="en-US" dirty="0"/>
              <a:t>Scala</a:t>
            </a:r>
          </a:p>
          <a:p>
            <a:pPr marL="628650" marR="0" lvl="1" indent="-171450">
              <a:lnSpc>
                <a:spcPct val="107000"/>
              </a:lnSpc>
              <a:spcBef>
                <a:spcPts val="0"/>
              </a:spcBef>
              <a:spcAft>
                <a:spcPts val="0"/>
              </a:spcAft>
              <a:buFont typeface="Arial" panose="020B0604020202020204" pitchFamily="34" charset="0"/>
              <a:buChar char="•"/>
            </a:pPr>
            <a:r>
              <a:rPr lang="en-US" dirty="0"/>
              <a:t>Python</a:t>
            </a:r>
          </a:p>
          <a:p>
            <a:pPr marL="628650" marR="0" lvl="1" indent="-171450">
              <a:lnSpc>
                <a:spcPct val="107000"/>
              </a:lnSpc>
              <a:spcBef>
                <a:spcPts val="0"/>
              </a:spcBef>
              <a:spcAft>
                <a:spcPts val="0"/>
              </a:spcAft>
              <a:buFont typeface="Arial" panose="020B0604020202020204" pitchFamily="34" charset="0"/>
              <a:buChar char="•"/>
            </a:pPr>
            <a:r>
              <a:rPr lang="en-US" dirty="0"/>
              <a:t>C# (in Synapse)</a:t>
            </a:r>
          </a:p>
          <a:p>
            <a:pPr marL="628650" marR="0" lvl="1" indent="-171450">
              <a:lnSpc>
                <a:spcPct val="107000"/>
              </a:lnSpc>
              <a:spcBef>
                <a:spcPts val="0"/>
              </a:spcBef>
              <a:spcAft>
                <a:spcPts val="0"/>
              </a:spcAft>
              <a:buFont typeface="Arial" panose="020B0604020202020204" pitchFamily="34" charset="0"/>
              <a:buChar char="•"/>
            </a:pPr>
            <a:r>
              <a:rPr lang="en-US" dirty="0"/>
              <a:t>R</a:t>
            </a:r>
          </a:p>
          <a:p>
            <a:pPr marL="171450" marR="0" lvl="0" indent="-171450">
              <a:lnSpc>
                <a:spcPct val="107000"/>
              </a:lnSpc>
              <a:spcBef>
                <a:spcPts val="0"/>
              </a:spcBef>
              <a:spcAft>
                <a:spcPts val="0"/>
              </a:spcAft>
              <a:buFont typeface="Arial" panose="020B0604020202020204" pitchFamily="34" charset="0"/>
              <a:buChar char="•"/>
            </a:pPr>
            <a:r>
              <a:rPr lang="en-US" dirty="0"/>
              <a:t>Spark/Hadoop</a:t>
            </a:r>
          </a:p>
          <a:p>
            <a:pPr marL="628650" marR="0" lvl="1" indent="-171450">
              <a:lnSpc>
                <a:spcPct val="107000"/>
              </a:lnSpc>
              <a:spcBef>
                <a:spcPts val="0"/>
              </a:spcBef>
              <a:spcAft>
                <a:spcPts val="0"/>
              </a:spcAft>
              <a:buFont typeface="Arial" panose="020B0604020202020204" pitchFamily="34" charset="0"/>
              <a:buChar char="•"/>
            </a:pPr>
            <a:r>
              <a:rPr lang="en-US" dirty="0"/>
              <a:t>Databricks</a:t>
            </a:r>
          </a:p>
          <a:p>
            <a:pPr marL="628650" marR="0" lvl="1" indent="-171450">
              <a:lnSpc>
                <a:spcPct val="107000"/>
              </a:lnSpc>
              <a:spcBef>
                <a:spcPts val="0"/>
              </a:spcBef>
              <a:spcAft>
                <a:spcPts val="0"/>
              </a:spcAft>
              <a:buFont typeface="Arial" panose="020B0604020202020204" pitchFamily="34" charset="0"/>
              <a:buChar char="•"/>
            </a:pPr>
            <a:r>
              <a:rPr lang="en-US" dirty="0"/>
              <a:t>Synapse Spark</a:t>
            </a:r>
          </a:p>
          <a:p>
            <a:pPr marL="628650" marR="0" lvl="1" indent="-171450">
              <a:lnSpc>
                <a:spcPct val="107000"/>
              </a:lnSpc>
              <a:spcBef>
                <a:spcPts val="0"/>
              </a:spcBef>
              <a:spcAft>
                <a:spcPts val="0"/>
              </a:spcAft>
              <a:buFont typeface="Arial" panose="020B0604020202020204" pitchFamily="34" charset="0"/>
              <a:buChar char="•"/>
            </a:pPr>
            <a:r>
              <a:rPr lang="en-US" dirty="0" err="1"/>
              <a:t>HDInsights</a:t>
            </a:r>
            <a:endParaRPr lang="en-US" dirty="0"/>
          </a:p>
          <a:p>
            <a:pPr marL="171450" marR="0" lvl="0" indent="-171450">
              <a:lnSpc>
                <a:spcPct val="107000"/>
              </a:lnSpc>
              <a:spcBef>
                <a:spcPts val="0"/>
              </a:spcBef>
              <a:spcAft>
                <a:spcPts val="0"/>
              </a:spcAft>
              <a:buFont typeface="Arial" panose="020B0604020202020204" pitchFamily="34" charset="0"/>
              <a:buChar char="•"/>
            </a:pPr>
            <a:r>
              <a:rPr lang="en-US" dirty="0"/>
              <a:t>Storage</a:t>
            </a:r>
          </a:p>
          <a:p>
            <a:pPr marL="628650" marR="0" lvl="1" indent="-171450">
              <a:lnSpc>
                <a:spcPct val="107000"/>
              </a:lnSpc>
              <a:spcBef>
                <a:spcPts val="0"/>
              </a:spcBef>
              <a:spcAft>
                <a:spcPts val="0"/>
              </a:spcAft>
              <a:buFont typeface="Arial" panose="020B0604020202020204" pitchFamily="34" charset="0"/>
              <a:buChar char="•"/>
            </a:pPr>
            <a:r>
              <a:rPr lang="en-US" dirty="0"/>
              <a:t>ADLS Gen2</a:t>
            </a:r>
          </a:p>
          <a:p>
            <a:pPr marL="171450" marR="0" lvl="0" indent="-171450">
              <a:lnSpc>
                <a:spcPct val="107000"/>
              </a:lnSpc>
              <a:spcBef>
                <a:spcPts val="0"/>
              </a:spcBef>
              <a:spcAft>
                <a:spcPts val="0"/>
              </a:spcAft>
              <a:buFont typeface="Arial" panose="020B0604020202020204" pitchFamily="34" charset="0"/>
              <a:buChar char="•"/>
            </a:pPr>
            <a:r>
              <a:rPr lang="en-US" dirty="0"/>
              <a:t>Visualization</a:t>
            </a:r>
          </a:p>
          <a:p>
            <a:pPr marL="628650" marR="0" lvl="1" indent="-171450">
              <a:lnSpc>
                <a:spcPct val="107000"/>
              </a:lnSpc>
              <a:spcBef>
                <a:spcPts val="0"/>
              </a:spcBef>
              <a:spcAft>
                <a:spcPts val="0"/>
              </a:spcAft>
              <a:buFont typeface="Arial" panose="020B0604020202020204" pitchFamily="34" charset="0"/>
              <a:buChar char="•"/>
            </a:pPr>
            <a:r>
              <a:rPr lang="en-US" dirty="0"/>
              <a:t>Power BI</a:t>
            </a:r>
          </a:p>
          <a:p>
            <a:pPr marL="628650" marR="0" lvl="1" indent="-171450">
              <a:lnSpc>
                <a:spcPct val="107000"/>
              </a:lnSpc>
              <a:spcBef>
                <a:spcPts val="0"/>
              </a:spcBef>
              <a:spcAft>
                <a:spcPts val="0"/>
              </a:spcAft>
              <a:buFont typeface="Arial" panose="020B0604020202020204" pitchFamily="34" charset="0"/>
              <a:buChar char="•"/>
            </a:pPr>
            <a:r>
              <a:rPr lang="en-US" dirty="0"/>
              <a:t>Notebook visualizations in Databricks and Synapse Spark</a:t>
            </a:r>
          </a:p>
          <a:p>
            <a:pPr marL="628650" marR="0" lvl="1" indent="-171450">
              <a:lnSpc>
                <a:spcPct val="107000"/>
              </a:lnSpc>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4</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24</a:t>
            </a:fld>
            <a:endParaRPr lang="en-US"/>
          </a:p>
        </p:txBody>
      </p:sp>
    </p:spTree>
    <p:extLst>
      <p:ext uri="{BB962C8B-B14F-4D97-AF65-F5344CB8AC3E}">
        <p14:creationId xmlns:p14="http://schemas.microsoft.com/office/powerpoint/2010/main" val="3800664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Hyperspace introduces the ability for Apache Spark users to create indexes on their datasets, such as CSV, JSON, and Parquet, and use them for potential query and workload acceleration.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Hyperspace helps accelerate your workloads or queries under two circumstances: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Queries contain filters on predicates with high selectivity. For example, you might want to select 100 matching rows from a million candidate rows.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Queries contain a join that requires heavy shuffles. For example, you might want to join a 100-GB dataset with a 10-GB dataset.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Given these restrictions, you will want to carefully monitor your workloads and determine whether indexing is helping you on a case-by-case basis.</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577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64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5</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6</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7</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generation of Synapse… </a:t>
            </a:r>
            <a:r>
              <a:rPr lang="en-US"/>
              <a:t>Microsoft Fabric.</a:t>
            </a:r>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2805478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10</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indent="0">
              <a:buNone/>
            </a:pPr>
            <a:r>
              <a:rPr lang="en-IE" sz="900" dirty="0">
                <a:latin typeface="Helvetica Neue"/>
                <a:sym typeface="Helvetica Neue"/>
              </a:rPr>
              <a:t>Azure Databricks is a managed Spark as a Service propriety solution that provides an end-to-end data engineering/data science platform as a solution. Azure Databricks is of interest for Data Engineers and Data Scientists, working on big data projects daily because it provides the whole platform in which you have the ability to create and manage the big data/data science pipelines/projects all on 1 platform. </a:t>
            </a:r>
          </a:p>
          <a:p>
            <a:pPr marL="0" indent="0">
              <a:buNone/>
            </a:pPr>
            <a:endParaRPr lang="en-IE" sz="900" dirty="0">
              <a:latin typeface="Helvetica Neue"/>
              <a:sym typeface="Helvetica Neue"/>
            </a:endParaRPr>
          </a:p>
          <a:p>
            <a:pPr marL="0" indent="0">
              <a:buNone/>
            </a:pPr>
            <a:r>
              <a:rPr lang="en-IE" sz="900" dirty="0">
                <a:latin typeface="Helvetica Neue"/>
                <a:sym typeface="Helvetica Neue"/>
              </a:rPr>
              <a:t>It is likely that you may have students that use Azure Databricks already. One of the common questions that is asked by customers is whether Azure Databricks can work with Azure Synapse Analytics. The answer is yes. There are example of customers who use Azure Databricks for the Spark capabilities, and Azure Synapse Analytics for the data warehousing, integration and visualization capabilities successfully.</a:t>
            </a: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Spark architecture fundamentals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142787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AB48AFC-64AE-4648-A01E-9994F38AF43C}"/>
              </a:ext>
            </a:extLst>
          </p:cNvPr>
          <p:cNvCxnSpPr>
            <a:cxnSpLocks/>
          </p:cNvCxnSpPr>
          <p:nvPr userDrawn="1"/>
        </p:nvCxnSpPr>
        <p:spPr>
          <a:xfrm>
            <a:off x="5501640" y="1209165"/>
            <a:ext cx="1188720"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itle Placeholder 1">
            <a:extLst>
              <a:ext uri="{FF2B5EF4-FFF2-40B4-BE49-F238E27FC236}">
                <a16:creationId xmlns:a16="http://schemas.microsoft.com/office/drawing/2014/main" id="{B217304C-1BD2-184F-A908-18FE60031A77}"/>
              </a:ext>
            </a:extLst>
          </p:cNvPr>
          <p:cNvSpPr>
            <a:spLocks noGrp="1"/>
          </p:cNvSpPr>
          <p:nvPr>
            <p:ph type="title"/>
          </p:nvPr>
        </p:nvSpPr>
        <p:spPr>
          <a:xfrm>
            <a:off x="1524000" y="366085"/>
            <a:ext cx="9144000" cy="767819"/>
          </a:xfrm>
          <a:prstGeom prst="rect">
            <a:avLst/>
          </a:prstGeom>
        </p:spPr>
        <p:txBody>
          <a:bodyPr vert="horz" lIns="91440" tIns="45720" rIns="91440" bIns="45720" rtlCol="0" anchor="ctr">
            <a:normAutofit/>
          </a:bodyPr>
          <a:lstStyle>
            <a:lvl1pPr algn="ctr">
              <a:defRPr/>
            </a:lvl1pPr>
          </a:lstStyle>
          <a:p>
            <a:r>
              <a:rPr lang="en-US"/>
              <a:t>Click to edit Master title style</a:t>
            </a:r>
            <a:endParaRPr lang="en-US" dirty="0"/>
          </a:p>
        </p:txBody>
      </p:sp>
      <p:sp>
        <p:nvSpPr>
          <p:cNvPr id="20" name="Content Placeholder 40">
            <a:extLst>
              <a:ext uri="{FF2B5EF4-FFF2-40B4-BE49-F238E27FC236}">
                <a16:creationId xmlns:a16="http://schemas.microsoft.com/office/drawing/2014/main" id="{00BCF017-F9F8-904F-AE2E-95DD4196CF3C}"/>
              </a:ext>
            </a:extLst>
          </p:cNvPr>
          <p:cNvSpPr>
            <a:spLocks noGrp="1"/>
          </p:cNvSpPr>
          <p:nvPr>
            <p:ph sz="quarter" idx="18" hasCustomPrompt="1"/>
          </p:nvPr>
        </p:nvSpPr>
        <p:spPr>
          <a:xfrm>
            <a:off x="457200" y="1524004"/>
            <a:ext cx="11277600" cy="4419596"/>
          </a:xfrm>
        </p:spPr>
        <p:txBody>
          <a:bodyPr>
            <a:normAutofit/>
          </a:bodyPr>
          <a:lstStyle>
            <a:lvl1pPr marL="285750" indent="-285750" algn="l">
              <a:lnSpc>
                <a:spcPct val="100000"/>
              </a:lnSpc>
              <a:buFont typeface="Arial" panose="020B0604020202020204" pitchFamily="34" charset="0"/>
              <a:buChar char="•"/>
              <a:defRPr lang="en-US" sz="1800" b="0" i="0" smtClean="0">
                <a:solidFill>
                  <a:schemeClr val="tx2"/>
                </a:solidFill>
                <a:effectLst/>
                <a:latin typeface="Roboto Condensed Light" panose="02000000000000000000" pitchFamily="2" charset="0"/>
                <a:ea typeface="Roboto Condensed Light" panose="02000000000000000000" pitchFamily="2" charset="0"/>
                <a:cs typeface="Open Sans" panose="020B0606030504020204" pitchFamily="34" charset="0"/>
              </a:defRPr>
            </a:lvl1pPr>
            <a:lvl2pPr>
              <a:defRPr lang="en-US" sz="1800" b="0" i="0" kern="1200" spc="0" dirty="0" smtClean="0">
                <a:solidFill>
                  <a:schemeClr val="tx2"/>
                </a:solidFill>
                <a:effectLst/>
                <a:latin typeface="Roboto Condensed Light" panose="02000000000000000000" pitchFamily="2" charset="0"/>
                <a:ea typeface="Roboto Condensed Light" panose="02000000000000000000" pitchFamily="2" charset="0"/>
                <a:cs typeface="Open Sans" panose="020B0606030504020204" pitchFamily="34" charset="0"/>
              </a:defRPr>
            </a:lvl2pPr>
          </a:lstStyle>
          <a:p>
            <a:pPr lvl="0"/>
            <a:r>
              <a:rPr lang="en-US" dirty="0"/>
              <a:t>Bullet 1</a:t>
            </a:r>
          </a:p>
          <a:p>
            <a:pPr lvl="0"/>
            <a:r>
              <a:rPr lang="en-US" dirty="0"/>
              <a:t>Bullet 2</a:t>
            </a:r>
          </a:p>
          <a:p>
            <a:pPr lvl="1"/>
            <a:r>
              <a:rPr lang="en-US" dirty="0"/>
              <a:t>Bullet 3</a:t>
            </a:r>
          </a:p>
          <a:p>
            <a:pPr lvl="1"/>
            <a:r>
              <a:rPr lang="en-US" dirty="0"/>
              <a:t>Bullet 4</a:t>
            </a:r>
          </a:p>
          <a:p>
            <a:pPr lvl="0"/>
            <a:r>
              <a:rPr lang="en-US" dirty="0"/>
              <a:t>Bullet 5</a:t>
            </a:r>
          </a:p>
          <a:p>
            <a:pPr lvl="1"/>
            <a:r>
              <a:rPr lang="en-US"/>
              <a:t>Bullet 6</a:t>
            </a:r>
            <a:endParaRPr lang="en-US" dirty="0"/>
          </a:p>
        </p:txBody>
      </p:sp>
    </p:spTree>
    <p:extLst>
      <p:ext uri="{BB962C8B-B14F-4D97-AF65-F5344CB8AC3E}">
        <p14:creationId xmlns:p14="http://schemas.microsoft.com/office/powerpoint/2010/main" val="2926000676"/>
      </p:ext>
    </p:extLst>
  </p:cSld>
  <p:clrMapOvr>
    <a:masterClrMapping/>
  </p:clrMapOvr>
  <p:extLst>
    <p:ext uri="{DCECCB84-F9BA-43D5-87BE-67443E8EF086}">
      <p15:sldGuideLst xmlns:p15="http://schemas.microsoft.com/office/powerpoint/2012/main">
        <p15:guide id="1" pos="288">
          <p15:clr>
            <a:srgbClr val="FBAE40"/>
          </p15:clr>
        </p15:guide>
        <p15:guide id="2" pos="7392">
          <p15:clr>
            <a:srgbClr val="FBAE40"/>
          </p15:clr>
        </p15:guide>
        <p15:guide id="3" orient="horz" pos="960">
          <p15:clr>
            <a:srgbClr val="FBAE40"/>
          </p15:clr>
        </p15:guide>
        <p15:guide id="4" pos="2760">
          <p15:clr>
            <a:srgbClr val="FBAE40"/>
          </p15:clr>
        </p15:guide>
        <p15:guide id="5" pos="4944">
          <p15:clr>
            <a:srgbClr val="FBAE40"/>
          </p15:clr>
        </p15:guide>
        <p15:guide id="6" orient="horz" pos="2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769667"/>
            <a:ext cx="7454644" cy="396104"/>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13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t" anchorCtr="0"/>
          <a:lstStyle>
            <a:lvl1pPr>
              <a:defRPr sz="4705"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Tree>
    <p:extLst>
      <p:ext uri="{BB962C8B-B14F-4D97-AF65-F5344CB8AC3E}">
        <p14:creationId xmlns:p14="http://schemas.microsoft.com/office/powerpoint/2010/main" val="13373470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6446877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227431"/>
            <a:ext cx="2601619" cy="403137"/>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671195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477713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7431"/>
            <a:ext cx="8900440"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9306092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2463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82275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906639"/>
            <a:ext cx="7454644" cy="383651"/>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6211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spTree>
    <p:extLst>
      <p:ext uri="{BB962C8B-B14F-4D97-AF65-F5344CB8AC3E}">
        <p14:creationId xmlns:p14="http://schemas.microsoft.com/office/powerpoint/2010/main" val="6190781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769370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33866247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30913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52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5876"/>
            <a:ext cx="9026188"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27972951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3211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976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08938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387867" y="2241139"/>
            <a:ext cx="7175900" cy="224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570628" y="2391985"/>
            <a:ext cx="6861257" cy="1810614"/>
          </a:xfrm>
          <a:prstGeom prst="rect">
            <a:avLst/>
          </a:prstGeom>
          <a:noFill/>
        </p:spPr>
        <p:txBody>
          <a:bodyPr wrap="none" lIns="0" tIns="0" rIns="0" bIns="0" rtlCol="0">
            <a:spAutoFit/>
          </a:bodyPr>
          <a:lstStyle/>
          <a:p>
            <a:pPr marL="0" marR="0" lvl="0" indent="0"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effectLst/>
                <a:uLnTx/>
                <a:uFillTx/>
                <a:latin typeface="Segoe UI Semibold"/>
                <a:ea typeface="+mn-ea"/>
                <a:cs typeface="+mn-cs"/>
              </a:rPr>
              <a:t>Lesson</a:t>
            </a:r>
            <a:r>
              <a:rPr kumimoji="0" lang="en-US" sz="3921" b="0" i="0" u="none" strike="noStrike" kern="1200" cap="none" spc="0" normalizeH="0" noProof="0" dirty="0">
                <a:ln>
                  <a:noFill/>
                </a:ln>
                <a:effectLst/>
                <a:uLnTx/>
                <a:uFillTx/>
                <a:latin typeface="Segoe UI Semibold"/>
                <a:ea typeface="+mn-ea"/>
                <a:cs typeface="+mn-cs"/>
              </a:rPr>
              <a:t> 03</a:t>
            </a:r>
          </a:p>
          <a:p>
            <a:pPr marL="0" marR="0" lvl="0" indent="0" defTabSz="896354" rtl="0" eaLnBrk="1" fontAlgn="auto" latinLnBrk="0" hangingPunct="1">
              <a:lnSpc>
                <a:spcPct val="100000"/>
              </a:lnSpc>
              <a:spcBef>
                <a:spcPts val="0"/>
              </a:spcBef>
              <a:spcAft>
                <a:spcPts val="0"/>
              </a:spcAft>
              <a:buClrTx/>
              <a:buSzTx/>
              <a:buFontTx/>
              <a:buNone/>
              <a:tabLst/>
              <a:defRPr/>
            </a:pPr>
            <a:r>
              <a:rPr lang="en-GB" sz="3921" dirty="0">
                <a:solidFill>
                  <a:schemeClr val="tx2"/>
                </a:solidFill>
                <a:latin typeface="Segoe UI Semibold"/>
              </a:rPr>
              <a:t>Identify the Tasks</a:t>
            </a:r>
            <a:br>
              <a:rPr lang="en-US" sz="3921" dirty="0">
                <a:solidFill>
                  <a:schemeClr val="tx2"/>
                </a:solidFill>
                <a:latin typeface="Segoe UI Semibold"/>
              </a:rPr>
            </a:br>
            <a:r>
              <a:rPr lang="en-US" sz="3921" dirty="0">
                <a:solidFill>
                  <a:schemeClr val="tx2"/>
                </a:solidFill>
                <a:latin typeface="Segoe UI Semibold"/>
              </a:rPr>
              <a:t>Performed by a Data Engineer</a:t>
            </a:r>
            <a:endParaRPr lang="en-GB" sz="3921" dirty="0">
              <a:solidFill>
                <a:schemeClr val="tx2"/>
              </a:solidFill>
              <a:latin typeface="Segoe UI Semibold"/>
            </a:endParaRPr>
          </a:p>
        </p:txBody>
      </p:sp>
    </p:spTree>
    <p:extLst>
      <p:ext uri="{BB962C8B-B14F-4D97-AF65-F5344CB8AC3E}">
        <p14:creationId xmlns:p14="http://schemas.microsoft.com/office/powerpoint/2010/main" val="29492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949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23325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78980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645014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7066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079513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783021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770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4543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809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45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42653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064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217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41908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01873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50277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3522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55859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1244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52427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6036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39598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379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9862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6505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8294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27369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89872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6" y="-593122"/>
            <a:ext cx="7454644" cy="452579"/>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73093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70" y="439312"/>
            <a:ext cx="1335673" cy="188593"/>
          </a:xfrm>
          <a:prstGeom prst="rect">
            <a:avLst/>
          </a:prstGeom>
        </p:spPr>
      </p:pic>
    </p:spTree>
    <p:extLst>
      <p:ext uri="{BB962C8B-B14F-4D97-AF65-F5344CB8AC3E}">
        <p14:creationId xmlns:p14="http://schemas.microsoft.com/office/powerpoint/2010/main" val="31800765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40" y="620429"/>
            <a:ext cx="11335426" cy="403137"/>
          </a:xfrm>
          <a:prstGeom prst="rect">
            <a:avLst/>
          </a:prstGeom>
        </p:spPr>
        <p:txBody>
          <a:bodyPr wrap="square" lIns="0" tIns="0" rIns="0" bIns="0">
            <a:spAutoFit/>
          </a:bodyPr>
          <a:lstStyle>
            <a:lvl1pPr>
              <a:lnSpc>
                <a:spcPts val="3136"/>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106132093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27432"/>
            <a:ext cx="2564268" cy="403137"/>
          </a:xfrm>
          <a:prstGeom prst="rect">
            <a:avLst/>
          </a:prstGeom>
        </p:spPr>
        <p:txBody>
          <a:bodyPr wrap="square" lIns="0" tIns="0" rIns="0" bIns="0" anchor="ctr">
            <a:spAutoFit/>
          </a:bodyPr>
          <a:lstStyle>
            <a:lvl1pPr>
              <a:lnSpc>
                <a:spcPts val="3136"/>
              </a:lnSpc>
              <a:defRPr sz="2800" strike="noStrike">
                <a:solidFill>
                  <a:schemeClr val="bg2"/>
                </a:solidFill>
              </a:defRPr>
            </a:lvl1pPr>
          </a:lstStyle>
          <a:p>
            <a:r>
              <a:rPr lang="en-US"/>
              <a:t>Title</a:t>
            </a:r>
          </a:p>
        </p:txBody>
      </p:sp>
    </p:spTree>
    <p:extLst>
      <p:ext uri="{BB962C8B-B14F-4D97-AF65-F5344CB8AC3E}">
        <p14:creationId xmlns:p14="http://schemas.microsoft.com/office/powerpoint/2010/main" val="145614588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0565064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94109"/>
            <a:ext cx="9011278" cy="403137"/>
          </a:xfrm>
        </p:spPr>
        <p:txBody>
          <a:bodyPr wrap="square" lIns="0" tIns="0" rIns="0" bIns="0" anchor="ctr">
            <a:spAutoFit/>
          </a:bodyPr>
          <a:lstStyle>
            <a:lvl1pPr algn="l" defTabSz="914192" rtl="0" eaLnBrk="1" latinLnBrk="0" hangingPunct="1">
              <a:lnSpc>
                <a:spcPts val="3136"/>
              </a:lnSpc>
              <a:spcBef>
                <a:spcPct val="0"/>
              </a:spcBef>
              <a:buNone/>
              <a:defRPr lang="en-US" sz="2800"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defPPr>
              <a:defRPr lang="en-US"/>
            </a:defPPr>
            <a:lvl1pPr marL="0" algn="l" defTabSz="914192" rtl="0" eaLnBrk="1" latinLnBrk="0" hangingPunct="1">
              <a:defRPr sz="686" kern="1200">
                <a:solidFill>
                  <a:schemeClr val="tx1">
                    <a:tint val="75000"/>
                  </a:schemeClr>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794914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1520158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0011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377033083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image" Target="../media/image25.png"/><Relationship Id="rId4" Type="http://schemas.openxmlformats.org/officeDocument/2006/relationships/slideLayout" Target="../slideLayouts/slideLayout4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3.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4.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image" Target="../media/image3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image" Target="../media/image25.png"/><Relationship Id="rId5" Type="http://schemas.openxmlformats.org/officeDocument/2006/relationships/slideLayout" Target="../slideLayouts/slideLayout92.xml"/><Relationship Id="rId10" Type="http://schemas.openxmlformats.org/officeDocument/2006/relationships/theme" Target="../theme/theme5.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1">
            <a:extLst>
              <a:ext uri="{96DAC541-7B7A-43D3-8B79-37D633B846F1}">
                <asvg:svgBlip xmlns:asvg="http://schemas.microsoft.com/office/drawing/2016/SVG/main" r:embed="rId42"/>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3">
            <a:extLst>
              <a:ext uri="{96DAC541-7B7A-43D3-8B79-37D633B846F1}">
                <asvg:svgBlip xmlns:asvg="http://schemas.microsoft.com/office/drawing/2016/SVG/main" r:embed="rId44"/>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6" r:id="rId38"/>
    <p:sldLayoutId id="2147483767" r:id="rId39"/>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707294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901236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01438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75886242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416">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4.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3.png"/><Relationship Id="rId7" Type="http://schemas.openxmlformats.org/officeDocument/2006/relationships/image" Target="../media/image47.png"/><Relationship Id="rId12" Type="http://schemas.openxmlformats.org/officeDocument/2006/relationships/image" Target="../media/image5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6.png"/><Relationship Id="rId5" Type="http://schemas.openxmlformats.org/officeDocument/2006/relationships/image" Target="../media/image45.svg"/><Relationship Id="rId10" Type="http://schemas.openxmlformats.org/officeDocument/2006/relationships/image" Target="../media/image55.svg"/><Relationship Id="rId4" Type="http://schemas.openxmlformats.org/officeDocument/2006/relationships/image" Target="../media/image44.png"/><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59.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xml"/><Relationship Id="rId1" Type="http://schemas.openxmlformats.org/officeDocument/2006/relationships/tags" Target="../tags/tag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Explore compute and storage options for data engineering workloads</a:t>
            </a:r>
          </a:p>
        </p:txBody>
      </p:sp>
      <p:sp>
        <p:nvSpPr>
          <p:cNvPr id="5" name="Subtitle 4">
            <a:extLst>
              <a:ext uri="{FF2B5EF4-FFF2-40B4-BE49-F238E27FC236}">
                <a16:creationId xmlns:a16="http://schemas.microsoft.com/office/drawing/2014/main" id="{41FF1354-9078-418C-8982-99EFA14538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Describe Azure Databricks</a:t>
            </a:r>
          </a:p>
        </p:txBody>
      </p:sp>
      <p:sp>
        <p:nvSpPr>
          <p:cNvPr id="5" name="Subtitle 4">
            <a:extLst>
              <a:ext uri="{FF2B5EF4-FFF2-40B4-BE49-F238E27FC236}">
                <a16:creationId xmlns:a16="http://schemas.microsoft.com/office/drawing/2014/main" id="{DA981125-42BD-4A35-B371-35E6F48210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479338" y="453259"/>
            <a:ext cx="11342688" cy="403225"/>
          </a:xfrm>
        </p:spPr>
        <p:txBody>
          <a:bodyPr>
            <a:normAutofit fontScale="90000"/>
          </a:bodyPr>
          <a:lstStyle/>
          <a:p>
            <a:r>
              <a:rPr lang="en-US" dirty="0"/>
              <a:t>What is Azure Databricks?</a:t>
            </a:r>
          </a:p>
        </p:txBody>
      </p:sp>
      <p:grpSp>
        <p:nvGrpSpPr>
          <p:cNvPr id="11" name="Group 10">
            <a:extLst>
              <a:ext uri="{FF2B5EF4-FFF2-40B4-BE49-F238E27FC236}">
                <a16:creationId xmlns:a16="http://schemas.microsoft.com/office/drawing/2014/main" id="{DA56F4A0-9946-41AA-AA6E-351048C0AA60}"/>
              </a:ext>
            </a:extLst>
          </p:cNvPr>
          <p:cNvGrpSpPr/>
          <p:nvPr/>
        </p:nvGrpSpPr>
        <p:grpSpPr>
          <a:xfrm>
            <a:off x="354981" y="1285215"/>
            <a:ext cx="11354153" cy="1161647"/>
            <a:chOff x="364881" y="1334335"/>
            <a:chExt cx="11354153" cy="1161647"/>
          </a:xfrm>
        </p:grpSpPr>
        <p:sp>
          <p:nvSpPr>
            <p:cNvPr id="5" name="Rectangle 4">
              <a:extLst>
                <a:ext uri="{FF2B5EF4-FFF2-40B4-BE49-F238E27FC236}">
                  <a16:creationId xmlns:a16="http://schemas.microsoft.com/office/drawing/2014/main" id="{4ACE2B49-9782-40EA-A50A-77D77010AB49}"/>
                </a:ext>
              </a:extLst>
            </p:cNvPr>
            <p:cNvSpPr/>
            <p:nvPr/>
          </p:nvSpPr>
          <p:spPr>
            <a:xfrm>
              <a:off x="1562666" y="1334335"/>
              <a:ext cx="10156368" cy="116164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Apache Spark-based analytics platform:</a:t>
              </a:r>
            </a:p>
            <a:p>
              <a:pPr defTabSz="914367">
                <a:spcBef>
                  <a:spcPts val="588"/>
                </a:spcBef>
                <a:defRPr/>
              </a:pPr>
              <a:r>
                <a:rPr lang="en-IN" sz="2353" dirty="0">
                  <a:solidFill>
                    <a:srgbClr val="000000"/>
                  </a:solidFill>
                  <a:latin typeface="Segoe UI"/>
                  <a:ea typeface="Segoe UI" pitchFamily="34" charset="0"/>
                  <a:cs typeface="Segoe UI Light" panose="020B0502040204020203" pitchFamily="34" charset="0"/>
                </a:rPr>
                <a:t>Simplifies the provisioning and collaboration of Apache Spark-based analytical solutions dealing with batch and streaming data</a:t>
              </a:r>
            </a:p>
          </p:txBody>
        </p:sp>
        <p:grpSp>
          <p:nvGrpSpPr>
            <p:cNvPr id="14" name="Group 13">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4881" y="1447460"/>
              <a:ext cx="935333" cy="935333"/>
              <a:chOff x="269" y="812"/>
              <a:chExt cx="601" cy="601"/>
            </a:xfrm>
          </p:grpSpPr>
          <p:sp>
            <p:nvSpPr>
              <p:cNvPr id="1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2" name="Group 11">
            <a:extLst>
              <a:ext uri="{FF2B5EF4-FFF2-40B4-BE49-F238E27FC236}">
                <a16:creationId xmlns:a16="http://schemas.microsoft.com/office/drawing/2014/main" id="{D727ADCE-DCAD-45F6-B45A-CEE478B42D45}"/>
              </a:ext>
            </a:extLst>
          </p:cNvPr>
          <p:cNvGrpSpPr/>
          <p:nvPr/>
        </p:nvGrpSpPr>
        <p:grpSpPr>
          <a:xfrm>
            <a:off x="363355" y="2702263"/>
            <a:ext cx="11364053" cy="1077931"/>
            <a:chOff x="354981" y="2734551"/>
            <a:chExt cx="11364053" cy="1077931"/>
          </a:xfrm>
        </p:grpSpPr>
        <p:cxnSp>
          <p:nvCxnSpPr>
            <p:cNvPr id="2" name="Straight Connector 1">
              <a:extLst>
                <a:ext uri="{FF2B5EF4-FFF2-40B4-BE49-F238E27FC236}">
                  <a16:creationId xmlns:a16="http://schemas.microsoft.com/office/drawing/2014/main" id="{AF341E48-D542-496D-B8AA-637E47A99261}"/>
                </a:ext>
                <a:ext uri="{C183D7F6-B498-43B3-948B-1728B52AA6E4}">
                  <adec:decorative xmlns:adec="http://schemas.microsoft.com/office/drawing/2017/decorative" val="1"/>
                </a:ext>
              </a:extLst>
            </p:cNvPr>
            <p:cNvCxnSpPr>
              <a:cxnSpLocks/>
            </p:cNvCxnSpPr>
            <p:nvPr/>
          </p:nvCxnSpPr>
          <p:spPr>
            <a:xfrm>
              <a:off x="1562666" y="2734551"/>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33E5841-6612-4BE7-88F5-3F66C8B7404F}"/>
                </a:ext>
              </a:extLst>
            </p:cNvPr>
            <p:cNvSpPr/>
            <p:nvPr/>
          </p:nvSpPr>
          <p:spPr>
            <a:xfrm>
              <a:off x="1562666" y="2945806"/>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Comprehensive Spark library support:</a:t>
              </a:r>
            </a:p>
            <a:p>
              <a:pPr defTabSz="914367">
                <a:spcBef>
                  <a:spcPts val="588"/>
                </a:spcBef>
                <a:defRPr/>
              </a:pPr>
              <a:r>
                <a:rPr lang="en-US" sz="2353" dirty="0">
                  <a:solidFill>
                    <a:srgbClr val="000000"/>
                  </a:solidFill>
                  <a:latin typeface="Segoe UI"/>
                  <a:cs typeface="Segoe UI Light" panose="020B0502040204020203" pitchFamily="34" charset="0"/>
                </a:rPr>
                <a:t>Support includes SQL, DataFrames, MLlib, </a:t>
              </a:r>
              <a:r>
                <a:rPr lang="en-GB" sz="2353" dirty="0">
                  <a:solidFill>
                    <a:srgbClr val="24292E"/>
                  </a:solidFill>
                  <a:latin typeface="-apple-system"/>
                </a:rPr>
                <a:t>Hyperspace and MSSparkUtil</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54981" y="2877149"/>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1"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2"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3" name="Group 12">
            <a:extLst>
              <a:ext uri="{FF2B5EF4-FFF2-40B4-BE49-F238E27FC236}">
                <a16:creationId xmlns:a16="http://schemas.microsoft.com/office/drawing/2014/main" id="{3E7F1380-0FEA-4CC5-B261-32131162D880}"/>
              </a:ext>
            </a:extLst>
          </p:cNvPr>
          <p:cNvGrpSpPr/>
          <p:nvPr/>
        </p:nvGrpSpPr>
        <p:grpSpPr>
          <a:xfrm>
            <a:off x="353455" y="3990335"/>
            <a:ext cx="11355679" cy="1048610"/>
            <a:chOff x="363355" y="4034479"/>
            <a:chExt cx="11355679" cy="1048610"/>
          </a:xfrm>
        </p:grpSpPr>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562666" y="4034479"/>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34CB0E6-5595-4482-8B1D-FC79B7AFEE3D}"/>
                </a:ext>
              </a:extLst>
            </p:cNvPr>
            <p:cNvSpPr/>
            <p:nvPr/>
          </p:nvSpPr>
          <p:spPr>
            <a:xfrm>
              <a:off x="1562666" y="421560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Enterprise Security:</a:t>
              </a:r>
            </a:p>
            <a:p>
              <a:pPr defTabSz="914367">
                <a:spcBef>
                  <a:spcPts val="588"/>
                </a:spcBef>
                <a:defRPr/>
              </a:pPr>
              <a:r>
                <a:rPr lang="en-US" sz="2353" dirty="0">
                  <a:solidFill>
                    <a:srgbClr val="000000"/>
                  </a:solidFill>
                  <a:latin typeface="Segoe UI"/>
                  <a:cs typeface="Segoe UI Light" panose="020B0502040204020203" pitchFamily="34" charset="0"/>
                </a:rPr>
                <a:t>Utilizes the security capabilities of Azure</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23" name="Group 22">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4147756"/>
              <a:ext cx="935333" cy="935333"/>
              <a:chOff x="269" y="812"/>
              <a:chExt cx="601" cy="601"/>
            </a:xfrm>
          </p:grpSpPr>
          <p:sp>
            <p:nvSpPr>
              <p:cNvPr id="2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34" name="Group 33">
            <a:extLst>
              <a:ext uri="{FF2B5EF4-FFF2-40B4-BE49-F238E27FC236}">
                <a16:creationId xmlns:a16="http://schemas.microsoft.com/office/drawing/2014/main" id="{B4BF4174-EFC4-4CAF-9BF6-94E7FCD936ED}"/>
              </a:ext>
            </a:extLst>
          </p:cNvPr>
          <p:cNvGrpSpPr/>
          <p:nvPr/>
        </p:nvGrpSpPr>
        <p:grpSpPr>
          <a:xfrm>
            <a:off x="353455" y="5220068"/>
            <a:ext cx="11355679" cy="995726"/>
            <a:chOff x="363355" y="5256566"/>
            <a:chExt cx="11355679" cy="995726"/>
          </a:xfrm>
        </p:grpSpPr>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562666" y="5256566"/>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239EE5C-4EA3-4A63-810D-32B7BC9D231A}"/>
                </a:ext>
              </a:extLst>
            </p:cNvPr>
            <p:cNvSpPr/>
            <p:nvPr/>
          </p:nvSpPr>
          <p:spPr>
            <a:xfrm>
              <a:off x="1562666" y="539249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Integration with other Cloud Services:</a:t>
              </a:r>
            </a:p>
            <a:p>
              <a:pPr defTabSz="914367">
                <a:spcBef>
                  <a:spcPts val="588"/>
                </a:spcBef>
                <a:defRPr/>
              </a:pPr>
              <a:r>
                <a:rPr lang="en-US" sz="2353" dirty="0">
                  <a:solidFill>
                    <a:srgbClr val="000000"/>
                  </a:solidFill>
                  <a:latin typeface="Segoe UI"/>
                  <a:cs typeface="Segoe UI Light" panose="020B0502040204020203" pitchFamily="34" charset="0"/>
                </a:rPr>
                <a:t>Can integrate with a variety of Azure data platform services and Power BI</a:t>
              </a:r>
            </a:p>
          </p:txBody>
        </p:sp>
        <p:grpSp>
          <p:nvGrpSpPr>
            <p:cNvPr id="28" name="Group 2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5316959"/>
              <a:ext cx="935333" cy="935333"/>
              <a:chOff x="269" y="812"/>
              <a:chExt cx="601" cy="601"/>
            </a:xfrm>
          </p:grpSpPr>
          <p:sp>
            <p:nvSpPr>
              <p:cNvPr id="2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2"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3"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pic>
        <p:nvPicPr>
          <p:cNvPr id="10" name="Picture 9" descr="Icon&#10;&#10;Description automatically generated">
            <a:extLst>
              <a:ext uri="{FF2B5EF4-FFF2-40B4-BE49-F238E27FC236}">
                <a16:creationId xmlns:a16="http://schemas.microsoft.com/office/drawing/2014/main" id="{3ADE778C-B5CC-4164-8CA5-CB3415D2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324" y="80602"/>
            <a:ext cx="1573010" cy="1573010"/>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3</a:t>
            </a:r>
          </a:p>
          <a:p>
            <a:endParaRPr lang="en-US" dirty="0"/>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Introduction to Azure Data Lake storage</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12</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idx="4294967295"/>
          </p:nvPr>
        </p:nvSpPr>
        <p:spPr>
          <a:xfrm>
            <a:off x="196645" y="296880"/>
            <a:ext cx="11342688" cy="403225"/>
          </a:xfrm>
        </p:spPr>
        <p:txBody>
          <a:bodyPr>
            <a:normAutofit fontScale="90000"/>
          </a:bodyPr>
          <a:lstStyle/>
          <a:p>
            <a:r>
              <a:rPr lang="en-GB" dirty="0"/>
              <a:t>Introduction to Azure Data Lake Storage (ADLS)</a:t>
            </a:r>
            <a:endParaRPr lang="en-US" dirty="0"/>
          </a:p>
        </p:txBody>
      </p:sp>
      <p:pic>
        <p:nvPicPr>
          <p:cNvPr id="7" name="Picture 6" descr="Create a storage account dialog box focussing on the hierarchical namespace setting">
            <a:extLst>
              <a:ext uri="{FF2B5EF4-FFF2-40B4-BE49-F238E27FC236}">
                <a16:creationId xmlns:a16="http://schemas.microsoft.com/office/drawing/2014/main" id="{9B5B0395-C4F9-4BCE-A8FC-D3314F129636}"/>
              </a:ext>
            </a:extLst>
          </p:cNvPr>
          <p:cNvPicPr>
            <a:picLocks noChangeAspect="1"/>
          </p:cNvPicPr>
          <p:nvPr/>
        </p:nvPicPr>
        <p:blipFill>
          <a:blip r:embed="rId3"/>
          <a:stretch>
            <a:fillRect/>
          </a:stretch>
        </p:blipFill>
        <p:spPr>
          <a:xfrm>
            <a:off x="6278089" y="1082097"/>
            <a:ext cx="4465791" cy="5267229"/>
          </a:xfrm>
          <a:prstGeom prst="rect">
            <a:avLst/>
          </a:prstGeom>
          <a:ln>
            <a:solidFill>
              <a:schemeClr val="tx2"/>
            </a:solidFill>
          </a:ln>
        </p:spPr>
      </p:pic>
      <p:grpSp>
        <p:nvGrpSpPr>
          <p:cNvPr id="4" name="Group 3">
            <a:extLst>
              <a:ext uri="{FF2B5EF4-FFF2-40B4-BE49-F238E27FC236}">
                <a16:creationId xmlns:a16="http://schemas.microsoft.com/office/drawing/2014/main" id="{C3492BD5-15A2-4771-AD9D-294013378C39}"/>
              </a:ext>
            </a:extLst>
          </p:cNvPr>
          <p:cNvGrpSpPr/>
          <p:nvPr/>
        </p:nvGrpSpPr>
        <p:grpSpPr>
          <a:xfrm>
            <a:off x="796454" y="1082097"/>
            <a:ext cx="3865500" cy="935333"/>
            <a:chOff x="789632" y="1407150"/>
            <a:chExt cx="3865500" cy="935333"/>
          </a:xfrm>
        </p:grpSpPr>
        <p:sp>
          <p:nvSpPr>
            <p:cNvPr id="5" name="Rectangle 4">
              <a:extLst>
                <a:ext uri="{FF2B5EF4-FFF2-40B4-BE49-F238E27FC236}">
                  <a16:creationId xmlns:a16="http://schemas.microsoft.com/office/drawing/2014/main" id="{3F05FDA1-1599-4684-A051-18A6974A3B6D}"/>
                </a:ext>
              </a:extLst>
            </p:cNvPr>
            <p:cNvSpPr/>
            <p:nvPr/>
          </p:nvSpPr>
          <p:spPr bwMode="auto">
            <a:xfrm>
              <a:off x="1945611" y="1659965"/>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Hadoop compatible</a:t>
              </a:r>
            </a:p>
          </p:txBody>
        </p:sp>
        <p:grpSp>
          <p:nvGrpSpPr>
            <p:cNvPr id="12" name="Group 1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1407150"/>
              <a:ext cx="935333" cy="935333"/>
              <a:chOff x="269" y="812"/>
              <a:chExt cx="601" cy="601"/>
            </a:xfrm>
          </p:grpSpPr>
          <p:sp>
            <p:nvSpPr>
              <p:cNvPr id="14"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5"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6"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6" name="Group 5">
            <a:extLst>
              <a:ext uri="{FF2B5EF4-FFF2-40B4-BE49-F238E27FC236}">
                <a16:creationId xmlns:a16="http://schemas.microsoft.com/office/drawing/2014/main" id="{6B8CC17D-3852-4F4F-A08D-1240549F965B}"/>
              </a:ext>
            </a:extLst>
          </p:cNvPr>
          <p:cNvGrpSpPr/>
          <p:nvPr/>
        </p:nvGrpSpPr>
        <p:grpSpPr>
          <a:xfrm>
            <a:off x="816759" y="2443660"/>
            <a:ext cx="3858678" cy="935333"/>
            <a:chOff x="796454" y="2768713"/>
            <a:chExt cx="3858678" cy="935333"/>
          </a:xfrm>
        </p:grpSpPr>
        <p:sp>
          <p:nvSpPr>
            <p:cNvPr id="9" name="Rectangle 8">
              <a:extLst>
                <a:ext uri="{FF2B5EF4-FFF2-40B4-BE49-F238E27FC236}">
                  <a16:creationId xmlns:a16="http://schemas.microsoft.com/office/drawing/2014/main" id="{A1816386-7E1E-4270-8B4A-6EA7D5C5C5B5}"/>
                </a:ext>
              </a:extLst>
            </p:cNvPr>
            <p:cNvSpPr/>
            <p:nvPr/>
          </p:nvSpPr>
          <p:spPr bwMode="auto">
            <a:xfrm>
              <a:off x="1945611" y="2980788"/>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Security</a:t>
              </a: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2768713"/>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0"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1"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8" name="Group 7">
            <a:extLst>
              <a:ext uri="{FF2B5EF4-FFF2-40B4-BE49-F238E27FC236}">
                <a16:creationId xmlns:a16="http://schemas.microsoft.com/office/drawing/2014/main" id="{4B5F7149-1071-4F43-B184-A36819C5AC37}"/>
              </a:ext>
            </a:extLst>
          </p:cNvPr>
          <p:cNvGrpSpPr/>
          <p:nvPr/>
        </p:nvGrpSpPr>
        <p:grpSpPr>
          <a:xfrm>
            <a:off x="796454" y="3762195"/>
            <a:ext cx="3865499" cy="935333"/>
            <a:chOff x="789632" y="4052430"/>
            <a:chExt cx="3865499" cy="935333"/>
          </a:xfrm>
        </p:grpSpPr>
        <p:sp>
          <p:nvSpPr>
            <p:cNvPr id="13" name="Rectangle 12">
              <a:extLst>
                <a:ext uri="{FF2B5EF4-FFF2-40B4-BE49-F238E27FC236}">
                  <a16:creationId xmlns:a16="http://schemas.microsoft.com/office/drawing/2014/main" id="{CD955295-3D72-4DD9-8B50-C4F87D1B9584}"/>
                </a:ext>
              </a:extLst>
            </p:cNvPr>
            <p:cNvSpPr/>
            <p:nvPr/>
          </p:nvSpPr>
          <p:spPr bwMode="auto">
            <a:xfrm>
              <a:off x="1945610" y="4242149"/>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Performance</a:t>
              </a:r>
            </a:p>
          </p:txBody>
        </p:sp>
        <p:grpSp>
          <p:nvGrpSpPr>
            <p:cNvPr id="22" name="Group 2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4052430"/>
              <a:ext cx="935333" cy="935333"/>
              <a:chOff x="269" y="812"/>
              <a:chExt cx="601" cy="601"/>
            </a:xfrm>
          </p:grpSpPr>
          <p:sp>
            <p:nvSpPr>
              <p:cNvPr id="23"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4"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5"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11" name="Group 10">
            <a:extLst>
              <a:ext uri="{FF2B5EF4-FFF2-40B4-BE49-F238E27FC236}">
                <a16:creationId xmlns:a16="http://schemas.microsoft.com/office/drawing/2014/main" id="{31A73C94-F8C1-4153-A79A-C9C719209C42}"/>
              </a:ext>
            </a:extLst>
          </p:cNvPr>
          <p:cNvGrpSpPr/>
          <p:nvPr/>
        </p:nvGrpSpPr>
        <p:grpSpPr>
          <a:xfrm>
            <a:off x="796454" y="5080731"/>
            <a:ext cx="3865499" cy="935333"/>
            <a:chOff x="796454" y="5413993"/>
            <a:chExt cx="3865499" cy="935333"/>
          </a:xfrm>
        </p:grpSpPr>
        <p:sp>
          <p:nvSpPr>
            <p:cNvPr id="17" name="Rectangle 16">
              <a:extLst>
                <a:ext uri="{FF2B5EF4-FFF2-40B4-BE49-F238E27FC236}">
                  <a16:creationId xmlns:a16="http://schemas.microsoft.com/office/drawing/2014/main" id="{8065A673-3538-4221-88A1-56B69CC81480}"/>
                </a:ext>
              </a:extLst>
            </p:cNvPr>
            <p:cNvSpPr/>
            <p:nvPr/>
          </p:nvSpPr>
          <p:spPr bwMode="auto">
            <a:xfrm>
              <a:off x="1952432" y="5657553"/>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Redundancy</a:t>
              </a:r>
            </a:p>
          </p:txBody>
        </p:sp>
        <p:grpSp>
          <p:nvGrpSpPr>
            <p:cNvPr id="26" name="Group 25">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5413993"/>
              <a:ext cx="935333" cy="935333"/>
              <a:chOff x="269" y="812"/>
              <a:chExt cx="601" cy="601"/>
            </a:xfrm>
          </p:grpSpPr>
          <p:sp>
            <p:nvSpPr>
              <p:cNvPr id="27"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8"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9"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spTree>
    <p:extLst>
      <p:ext uri="{BB962C8B-B14F-4D97-AF65-F5344CB8AC3E}">
        <p14:creationId xmlns:p14="http://schemas.microsoft.com/office/powerpoint/2010/main" val="406596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2224-C0B6-54BD-0B67-9E1FAD67EF27}"/>
              </a:ext>
            </a:extLst>
          </p:cNvPr>
          <p:cNvSpPr>
            <a:spLocks noGrp="1"/>
          </p:cNvSpPr>
          <p:nvPr>
            <p:ph type="title"/>
          </p:nvPr>
        </p:nvSpPr>
        <p:spPr/>
        <p:txBody>
          <a:bodyPr/>
          <a:lstStyle/>
          <a:p>
            <a:r>
              <a:rPr lang="en-US" dirty="0"/>
              <a:t>Data Lakehouse</a:t>
            </a:r>
          </a:p>
        </p:txBody>
      </p:sp>
      <p:sp>
        <p:nvSpPr>
          <p:cNvPr id="3" name="Text Placeholder 2">
            <a:extLst>
              <a:ext uri="{FF2B5EF4-FFF2-40B4-BE49-F238E27FC236}">
                <a16:creationId xmlns:a16="http://schemas.microsoft.com/office/drawing/2014/main" id="{E992C9D7-FD25-67E7-1386-7A3FDD789813}"/>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5C4DAC4D-1233-1213-5402-8A43F6088209}"/>
              </a:ext>
            </a:extLst>
          </p:cNvPr>
          <p:cNvPicPr>
            <a:picLocks noChangeAspect="1"/>
          </p:cNvPicPr>
          <p:nvPr/>
        </p:nvPicPr>
        <p:blipFill>
          <a:blip r:embed="rId3"/>
          <a:stretch>
            <a:fillRect/>
          </a:stretch>
        </p:blipFill>
        <p:spPr>
          <a:xfrm>
            <a:off x="1325113" y="1482724"/>
            <a:ext cx="9541773" cy="4428361"/>
          </a:xfrm>
          <a:prstGeom prst="rect">
            <a:avLst/>
          </a:prstGeom>
        </p:spPr>
      </p:pic>
    </p:spTree>
    <p:extLst>
      <p:ext uri="{BB962C8B-B14F-4D97-AF65-F5344CB8AC3E}">
        <p14:creationId xmlns:p14="http://schemas.microsoft.com/office/powerpoint/2010/main" val="25003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89" y="4259024"/>
            <a:ext cx="10124321"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Organizing data in the data lake</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pPr marL="448193" indent="-448193">
              <a:buFont typeface="Arial" panose="020B0604020202020204" pitchFamily="34" charset="0"/>
              <a:buChar char="•"/>
            </a:pPr>
            <a:r>
              <a:rPr lang="en-US" sz="2400" dirty="0">
                <a:solidFill>
                  <a:schemeClr val="tx2"/>
                </a:solidFill>
                <a:latin typeface="+mn-lt"/>
              </a:rPr>
              <a:t>Separate storage accounts for each environment: dev, test, &amp; production.</a:t>
            </a:r>
          </a:p>
          <a:p>
            <a:pPr marL="448193" indent="-448193">
              <a:buFont typeface="Arial" panose="020B0604020202020204" pitchFamily="34" charset="0"/>
              <a:buChar char="•"/>
            </a:pPr>
            <a:endParaRPr lang="en-US" sz="2400" dirty="0">
              <a:solidFill>
                <a:schemeClr val="tx2"/>
              </a:solidFill>
              <a:latin typeface="+mn-lt"/>
            </a:endParaRPr>
          </a:p>
          <a:p>
            <a:pPr marL="448193" indent="-448193">
              <a:buFont typeface="Arial" panose="020B0604020202020204" pitchFamily="34" charset="0"/>
              <a:buChar char="•"/>
            </a:pPr>
            <a:r>
              <a:rPr lang="en-US" sz="2400" dirty="0">
                <a:solidFill>
                  <a:schemeClr val="tx2"/>
                </a:solidFill>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70568" cy="89642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Raw Data</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490461" y="4935288"/>
            <a:ext cx="2165981" cy="896425"/>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Query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060698" y="4935288"/>
            <a:ext cx="2218618" cy="896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Report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2224-C0B6-54BD-0B67-9E1FAD67EF27}"/>
              </a:ext>
            </a:extLst>
          </p:cNvPr>
          <p:cNvSpPr>
            <a:spLocks noGrp="1"/>
          </p:cNvSpPr>
          <p:nvPr>
            <p:ph type="title"/>
          </p:nvPr>
        </p:nvSpPr>
        <p:spPr/>
        <p:txBody>
          <a:bodyPr/>
          <a:lstStyle/>
          <a:p>
            <a:r>
              <a:rPr lang="en-US" dirty="0"/>
              <a:t>Medallion Architecture</a:t>
            </a:r>
          </a:p>
        </p:txBody>
      </p:sp>
      <p:sp>
        <p:nvSpPr>
          <p:cNvPr id="18" name="Rectangle 17">
            <a:extLst>
              <a:ext uri="{FF2B5EF4-FFF2-40B4-BE49-F238E27FC236}">
                <a16:creationId xmlns:a16="http://schemas.microsoft.com/office/drawing/2014/main" id="{05A4A48D-935E-0842-BA7F-F7FEC82463FE}"/>
              </a:ext>
            </a:extLst>
          </p:cNvPr>
          <p:cNvSpPr/>
          <p:nvPr/>
        </p:nvSpPr>
        <p:spPr bwMode="auto">
          <a:xfrm>
            <a:off x="711200" y="2949836"/>
            <a:ext cx="10668000" cy="2655096"/>
          </a:xfrm>
          <a:prstGeom prst="rect">
            <a:avLst/>
          </a:prstGeom>
          <a:solidFill>
            <a:srgbClr val="5B9BD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STORE (AZURE DATA LAKE STORAGE GEN2)</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19" name="Rectangle 18">
            <a:extLst>
              <a:ext uri="{FF2B5EF4-FFF2-40B4-BE49-F238E27FC236}">
                <a16:creationId xmlns:a16="http://schemas.microsoft.com/office/drawing/2014/main" id="{2810F9E5-2AC3-98CC-933E-23C707882C73}"/>
              </a:ext>
            </a:extLst>
          </p:cNvPr>
          <p:cNvSpPr/>
          <p:nvPr/>
        </p:nvSpPr>
        <p:spPr bwMode="auto">
          <a:xfrm>
            <a:off x="9318119"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SERVE</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GOLD</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0B0CDEC1-672C-58A3-C098-872E0360BA91}"/>
              </a:ext>
            </a:extLst>
          </p:cNvPr>
          <p:cNvSpPr/>
          <p:nvPr/>
        </p:nvSpPr>
        <p:spPr bwMode="auto">
          <a:xfrm>
            <a:off x="5061622"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PROCESS</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SILVER</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F3FD3669-7007-F53E-C354-D5C1E20ABD4A}"/>
              </a:ext>
            </a:extLst>
          </p:cNvPr>
          <p:cNvSpPr/>
          <p:nvPr/>
        </p:nvSpPr>
        <p:spPr bwMode="auto">
          <a:xfrm>
            <a:off x="2931680"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PREPARE</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BRONZE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47320358-80F3-EB6E-5DB9-EACA1809C969}"/>
              </a:ext>
            </a:extLst>
          </p:cNvPr>
          <p:cNvSpPr/>
          <p:nvPr/>
        </p:nvSpPr>
        <p:spPr bwMode="auto">
          <a:xfrm>
            <a:off x="7191564"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ENRICH</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SILVER</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3" name="Rectangle 22">
            <a:extLst>
              <a:ext uri="{FF2B5EF4-FFF2-40B4-BE49-F238E27FC236}">
                <a16:creationId xmlns:a16="http://schemas.microsoft.com/office/drawing/2014/main" id="{0BBB757A-DDC8-392E-5712-E1AA9D77F84E}"/>
              </a:ext>
            </a:extLst>
          </p:cNvPr>
          <p:cNvSpPr/>
          <p:nvPr/>
        </p:nvSpPr>
        <p:spPr bwMode="auto">
          <a:xfrm>
            <a:off x="801738"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INGEST</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LANDING</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ZONE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4" name="Arrow: Right 6">
            <a:extLst>
              <a:ext uri="{FF2B5EF4-FFF2-40B4-BE49-F238E27FC236}">
                <a16:creationId xmlns:a16="http://schemas.microsoft.com/office/drawing/2014/main" id="{2FD1869E-9BAD-5C22-99F3-F8F5E24FDD12}"/>
              </a:ext>
            </a:extLst>
          </p:cNvPr>
          <p:cNvSpPr/>
          <p:nvPr/>
        </p:nvSpPr>
        <p:spPr bwMode="auto">
          <a:xfrm>
            <a:off x="946928" y="2276460"/>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w="6350" cap="flat" cmpd="sng" algn="ctr">
            <a:noFill/>
            <a:prstDash val="solid"/>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25" name="Graphic 24">
            <a:extLst>
              <a:ext uri="{FF2B5EF4-FFF2-40B4-BE49-F238E27FC236}">
                <a16:creationId xmlns:a16="http://schemas.microsoft.com/office/drawing/2014/main" id="{C51CE6AA-ED62-2126-2481-0AD08C08F4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43160" y="4284361"/>
            <a:ext cx="1143000" cy="233680"/>
          </a:xfrm>
          <a:prstGeom prst="rect">
            <a:avLst/>
          </a:prstGeom>
        </p:spPr>
      </p:pic>
      <p:pic>
        <p:nvPicPr>
          <p:cNvPr id="26" name="Picture 2" descr="Index of /images">
            <a:extLst>
              <a:ext uri="{FF2B5EF4-FFF2-40B4-BE49-F238E27FC236}">
                <a16:creationId xmlns:a16="http://schemas.microsoft.com/office/drawing/2014/main" id="{9D9851FA-7AED-E52C-C476-A91AF59479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102" y="4091352"/>
            <a:ext cx="1143000" cy="6196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ndex of /images">
            <a:extLst>
              <a:ext uri="{FF2B5EF4-FFF2-40B4-BE49-F238E27FC236}">
                <a16:creationId xmlns:a16="http://schemas.microsoft.com/office/drawing/2014/main" id="{C2A6E941-CA26-AD8C-941B-1B6374C86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3044" y="4091352"/>
            <a:ext cx="1143000" cy="6196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ndex of /images">
            <a:extLst>
              <a:ext uri="{FF2B5EF4-FFF2-40B4-BE49-F238E27FC236}">
                <a16:creationId xmlns:a16="http://schemas.microsoft.com/office/drawing/2014/main" id="{641A08AD-2AF6-472B-7A38-BB7C533A9B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599" y="4091352"/>
            <a:ext cx="1143000" cy="6196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sv - Free files and folders icons">
            <a:extLst>
              <a:ext uri="{FF2B5EF4-FFF2-40B4-BE49-F238E27FC236}">
                <a16:creationId xmlns:a16="http://schemas.microsoft.com/office/drawing/2014/main" id="{FFEB38C2-98BE-9D35-D5EC-56067D14E3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218" y="3829701"/>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540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Describe Delta Lake architecture</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19</a:t>
            </a:fld>
            <a:endParaRPr lang="en-US" dirty="0"/>
          </a:p>
        </p:txBody>
      </p:sp>
    </p:spTree>
    <p:extLst>
      <p:ext uri="{BB962C8B-B14F-4D97-AF65-F5344CB8AC3E}">
        <p14:creationId xmlns:p14="http://schemas.microsoft.com/office/powerpoint/2010/main" val="346154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normAutofit/>
          </a:bodyPr>
          <a:lstStyle/>
          <a:p>
            <a:r>
              <a:rPr lang="en-US" sz="1800" dirty="0"/>
              <a:t>Data engineering tools</a:t>
            </a:r>
          </a:p>
          <a:p>
            <a:endParaRPr lang="en-US" sz="1800" dirty="0"/>
          </a:p>
          <a:p>
            <a:r>
              <a:rPr lang="en-US" sz="1800" dirty="0"/>
              <a:t>Describe Azure Databricks</a:t>
            </a:r>
          </a:p>
          <a:p>
            <a:endParaRPr lang="en-US" sz="1800" dirty="0"/>
          </a:p>
          <a:p>
            <a:r>
              <a:rPr lang="en-US" sz="1800" dirty="0"/>
              <a:t>Introduction to Azure Data Lake storage</a:t>
            </a:r>
            <a:r>
              <a:rPr lang="en-GB" sz="1800" dirty="0"/>
              <a:t> </a:t>
            </a:r>
          </a:p>
          <a:p>
            <a:endParaRPr lang="en-US" sz="1800" dirty="0"/>
          </a:p>
          <a:p>
            <a:r>
              <a:rPr lang="en-US" sz="1800" dirty="0"/>
              <a:t>Describe Delta Lake architecture</a:t>
            </a:r>
          </a:p>
          <a:p>
            <a:endParaRPr lang="en-US" sz="1800" dirty="0"/>
          </a:p>
          <a:p>
            <a:r>
              <a:rPr lang="en-US" sz="1800" dirty="0"/>
              <a:t>Indexing with Hyperspace</a:t>
            </a:r>
            <a:endParaRPr lang="en-GB" sz="1800" dirty="0"/>
          </a:p>
        </p:txBody>
      </p:sp>
    </p:spTree>
    <p:extLst>
      <p:ext uri="{BB962C8B-B14F-4D97-AF65-F5344CB8AC3E}">
        <p14:creationId xmlns:p14="http://schemas.microsoft.com/office/powerpoint/2010/main" val="261244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424656" y="492143"/>
            <a:ext cx="11342688" cy="403225"/>
          </a:xfrm>
        </p:spPr>
        <p:txBody>
          <a:bodyPr>
            <a:normAutofit fontScale="90000"/>
          </a:bodyPr>
          <a:lstStyle/>
          <a:p>
            <a:r>
              <a:rPr lang="en-US" dirty="0"/>
              <a:t>Describe a Delta Lake architecture</a:t>
            </a:r>
          </a:p>
        </p:txBody>
      </p:sp>
      <p:pic>
        <p:nvPicPr>
          <p:cNvPr id="4" name="Picture 3" descr="A diagram to show a delta lake architecture with the sources beginning with streaming and batch data sources. The middle shows icons to represent the bronze, silver and gold architecture levels that are serviced by data stored in an Azure Data Lake, and used by analytical and machine learning services.">
            <a:extLst>
              <a:ext uri="{FF2B5EF4-FFF2-40B4-BE49-F238E27FC236}">
                <a16:creationId xmlns:a16="http://schemas.microsoft.com/office/drawing/2014/main" id="{05C998F2-483D-4C2F-8B21-05C8D2F52F5D}"/>
              </a:ext>
            </a:extLst>
          </p:cNvPr>
          <p:cNvPicPr>
            <a:picLocks noChangeAspect="1"/>
          </p:cNvPicPr>
          <p:nvPr/>
        </p:nvPicPr>
        <p:blipFill>
          <a:blip r:embed="rId3"/>
          <a:stretch>
            <a:fillRect/>
          </a:stretch>
        </p:blipFill>
        <p:spPr>
          <a:xfrm>
            <a:off x="361583" y="1309035"/>
            <a:ext cx="11611532" cy="5056822"/>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How to use Delta format</a:t>
            </a:r>
          </a:p>
        </p:txBody>
      </p:sp>
      <p:grpSp>
        <p:nvGrpSpPr>
          <p:cNvPr id="20" name="Group 19">
            <a:extLst>
              <a:ext uri="{FF2B5EF4-FFF2-40B4-BE49-F238E27FC236}">
                <a16:creationId xmlns:a16="http://schemas.microsoft.com/office/drawing/2014/main" id="{2FC2C431-CA4B-4518-8478-0D757857245C}"/>
              </a:ext>
            </a:extLst>
          </p:cNvPr>
          <p:cNvGrpSpPr/>
          <p:nvPr/>
        </p:nvGrpSpPr>
        <p:grpSpPr>
          <a:xfrm>
            <a:off x="652462" y="1722174"/>
            <a:ext cx="4667953" cy="3274706"/>
            <a:chOff x="652462" y="1722174"/>
            <a:chExt cx="4667953" cy="3274706"/>
          </a:xfrm>
        </p:grpSpPr>
        <p:pic>
          <p:nvPicPr>
            <p:cNvPr id="12" name="Picture 11">
              <a:extLst>
                <a:ext uri="{FF2B5EF4-FFF2-40B4-BE49-F238E27FC236}">
                  <a16:creationId xmlns:a16="http://schemas.microsoft.com/office/drawing/2014/main" id="{495A65C6-7DF5-4EF8-8E91-3A785E3F0C20}"/>
                </a:ext>
              </a:extLst>
            </p:cNvPr>
            <p:cNvPicPr>
              <a:picLocks noChangeAspect="1"/>
            </p:cNvPicPr>
            <p:nvPr/>
          </p:nvPicPr>
          <p:blipFill>
            <a:blip r:embed="rId3"/>
            <a:stretch>
              <a:fillRect/>
            </a:stretch>
          </p:blipFill>
          <p:spPr>
            <a:xfrm>
              <a:off x="652462" y="1722174"/>
              <a:ext cx="4667953" cy="2220812"/>
            </a:xfrm>
            <a:prstGeom prst="rect">
              <a:avLst/>
            </a:prstGeom>
          </p:spPr>
        </p:pic>
        <p:sp>
          <p:nvSpPr>
            <p:cNvPr id="18" name="TextBox 17">
              <a:extLst>
                <a:ext uri="{FF2B5EF4-FFF2-40B4-BE49-F238E27FC236}">
                  <a16:creationId xmlns:a16="http://schemas.microsoft.com/office/drawing/2014/main" id="{119D6378-2CE3-4CB2-B706-3C24BA61F2FC}"/>
                </a:ext>
              </a:extLst>
            </p:cNvPr>
            <p:cNvSpPr txBox="1"/>
            <p:nvPr/>
          </p:nvSpPr>
          <p:spPr>
            <a:xfrm>
              <a:off x="1030615" y="4350549"/>
              <a:ext cx="39116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Instead of creating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parquet</a:t>
              </a:r>
              <a:r>
                <a:rPr kumimoji="0" lang="en-US" sz="1800" b="0" i="0" u="none" strike="noStrike" kern="1200" cap="none" spc="0" normalizeH="0" baseline="0" noProof="0" dirty="0">
                  <a:ln>
                    <a:noFill/>
                  </a:ln>
                  <a:solidFill>
                    <a:srgbClr val="1A1F20"/>
                  </a:solidFill>
                  <a:effectLst/>
                  <a:uLnTx/>
                  <a:uFillTx/>
                  <a:latin typeface="Montserrat"/>
                  <a:ea typeface="+mn-ea"/>
                  <a:cs typeface="+mn-cs"/>
                </a:rPr>
                <a:t>…</a:t>
              </a:r>
            </a:p>
          </p:txBody>
        </p:sp>
      </p:grpSp>
      <p:grpSp>
        <p:nvGrpSpPr>
          <p:cNvPr id="21" name="Group 20">
            <a:extLst>
              <a:ext uri="{FF2B5EF4-FFF2-40B4-BE49-F238E27FC236}">
                <a16:creationId xmlns:a16="http://schemas.microsoft.com/office/drawing/2014/main" id="{0DE6B790-B8E8-41E6-A75E-A0F8F66A9767}"/>
              </a:ext>
            </a:extLst>
          </p:cNvPr>
          <p:cNvGrpSpPr/>
          <p:nvPr/>
        </p:nvGrpSpPr>
        <p:grpSpPr>
          <a:xfrm>
            <a:off x="5320415" y="1722174"/>
            <a:ext cx="5508001" cy="3274706"/>
            <a:chOff x="5320415" y="1722174"/>
            <a:chExt cx="5508001" cy="3274706"/>
          </a:xfrm>
        </p:grpSpPr>
        <p:pic>
          <p:nvPicPr>
            <p:cNvPr id="14" name="Picture 13">
              <a:extLst>
                <a:ext uri="{FF2B5EF4-FFF2-40B4-BE49-F238E27FC236}">
                  <a16:creationId xmlns:a16="http://schemas.microsoft.com/office/drawing/2014/main" id="{260A31E6-CA0E-4065-9C1A-4764EC9F5DF7}"/>
                </a:ext>
              </a:extLst>
            </p:cNvPr>
            <p:cNvPicPr>
              <a:picLocks noChangeAspect="1"/>
            </p:cNvPicPr>
            <p:nvPr/>
          </p:nvPicPr>
          <p:blipFill>
            <a:blip r:embed="rId4"/>
            <a:stretch>
              <a:fillRect/>
            </a:stretch>
          </p:blipFill>
          <p:spPr>
            <a:xfrm>
              <a:off x="6229956" y="2596330"/>
              <a:ext cx="4598460" cy="2400550"/>
            </a:xfrm>
            <a:prstGeom prst="rect">
              <a:avLst/>
            </a:prstGeom>
          </p:spPr>
        </p:pic>
        <p:cxnSp>
          <p:nvCxnSpPr>
            <p:cNvPr id="16" name="Straight Arrow Connector 15">
              <a:extLst>
                <a:ext uri="{FF2B5EF4-FFF2-40B4-BE49-F238E27FC236}">
                  <a16:creationId xmlns:a16="http://schemas.microsoft.com/office/drawing/2014/main" id="{80C3C975-224B-4AAB-AAEA-4D31FCC84E4A}"/>
                </a:ext>
              </a:extLst>
            </p:cNvPr>
            <p:cNvCxnSpPr>
              <a:cxnSpLocks/>
              <a:stCxn id="12" idx="3"/>
            </p:cNvCxnSpPr>
            <p:nvPr/>
          </p:nvCxnSpPr>
          <p:spPr>
            <a:xfrm>
              <a:off x="5320415" y="2832580"/>
              <a:ext cx="909541" cy="39985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B5743C1-38D6-448C-9355-DD06ED8A6987}"/>
                </a:ext>
              </a:extLst>
            </p:cNvPr>
            <p:cNvSpPr txBox="1"/>
            <p:nvPr/>
          </p:nvSpPr>
          <p:spPr>
            <a:xfrm>
              <a:off x="6808208" y="1722174"/>
              <a:ext cx="344196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…simply create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delta</a:t>
              </a:r>
              <a:endParaRPr kumimoji="0" lang="en-US" sz="1800" b="0" i="0" u="none" strike="noStrike" kern="1200" cap="none" spc="0" normalizeH="0" baseline="0" noProof="0" dirty="0">
                <a:ln>
                  <a:noFill/>
                </a:ln>
                <a:solidFill>
                  <a:srgbClr val="1A1F20"/>
                </a:solidFill>
                <a:effectLst/>
                <a:uLnTx/>
                <a:uFillTx/>
                <a:latin typeface="Montserrat"/>
                <a:ea typeface="+mn-ea"/>
                <a:cs typeface="+mn-cs"/>
              </a:endParaRPr>
            </a:p>
          </p:txBody>
        </p:sp>
      </p:grpSp>
    </p:spTree>
    <p:extLst>
      <p:ext uri="{BB962C8B-B14F-4D97-AF65-F5344CB8AC3E}">
        <p14:creationId xmlns:p14="http://schemas.microsoft.com/office/powerpoint/2010/main" val="31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Upsert syntax</a:t>
            </a:r>
          </a:p>
        </p:txBody>
      </p:sp>
      <p:pic>
        <p:nvPicPr>
          <p:cNvPr id="3" name="Picture 2">
            <a:extLst>
              <a:ext uri="{FF2B5EF4-FFF2-40B4-BE49-F238E27FC236}">
                <a16:creationId xmlns:a16="http://schemas.microsoft.com/office/drawing/2014/main" id="{BCF70A25-94BC-4334-8420-EEE11A2CB959}"/>
              </a:ext>
            </a:extLst>
          </p:cNvPr>
          <p:cNvPicPr>
            <a:picLocks noChangeAspect="1"/>
          </p:cNvPicPr>
          <p:nvPr/>
        </p:nvPicPr>
        <p:blipFill>
          <a:blip r:embed="rId3"/>
          <a:stretch>
            <a:fillRect/>
          </a:stretch>
        </p:blipFill>
        <p:spPr>
          <a:xfrm>
            <a:off x="849400" y="1788031"/>
            <a:ext cx="10493199" cy="2650013"/>
          </a:xfrm>
          <a:prstGeom prst="rect">
            <a:avLst/>
          </a:prstGeom>
        </p:spPr>
      </p:pic>
    </p:spTree>
    <p:extLst>
      <p:ext uri="{BB962C8B-B14F-4D97-AF65-F5344CB8AC3E}">
        <p14:creationId xmlns:p14="http://schemas.microsoft.com/office/powerpoint/2010/main" val="13612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Time travel syntax</a:t>
            </a:r>
          </a:p>
        </p:txBody>
      </p:sp>
      <p:pic>
        <p:nvPicPr>
          <p:cNvPr id="6" name="Picture 5">
            <a:extLst>
              <a:ext uri="{FF2B5EF4-FFF2-40B4-BE49-F238E27FC236}">
                <a16:creationId xmlns:a16="http://schemas.microsoft.com/office/drawing/2014/main" id="{F84C9551-6B3A-479D-98B7-019C7D6A0C2E}"/>
              </a:ext>
            </a:extLst>
          </p:cNvPr>
          <p:cNvPicPr>
            <a:picLocks noChangeAspect="1"/>
          </p:cNvPicPr>
          <p:nvPr/>
        </p:nvPicPr>
        <p:blipFill>
          <a:blip r:embed="rId3"/>
          <a:stretch>
            <a:fillRect/>
          </a:stretch>
        </p:blipFill>
        <p:spPr>
          <a:xfrm>
            <a:off x="6060156" y="1410627"/>
            <a:ext cx="3906986" cy="1960420"/>
          </a:xfrm>
          <a:prstGeom prst="rect">
            <a:avLst/>
          </a:prstGeom>
        </p:spPr>
      </p:pic>
      <p:sp>
        <p:nvSpPr>
          <p:cNvPr id="7" name="TextBox 6">
            <a:extLst>
              <a:ext uri="{FF2B5EF4-FFF2-40B4-BE49-F238E27FC236}">
                <a16:creationId xmlns:a16="http://schemas.microsoft.com/office/drawing/2014/main" id="{690F2109-A2D4-441D-8C0A-1C75816DC9CD}"/>
              </a:ext>
            </a:extLst>
          </p:cNvPr>
          <p:cNvSpPr txBox="1"/>
          <p:nvPr/>
        </p:nvSpPr>
        <p:spPr>
          <a:xfrm>
            <a:off x="6252204" y="781614"/>
            <a:ext cx="28953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Basic syntax using SQL:</a:t>
            </a:r>
          </a:p>
        </p:txBody>
      </p:sp>
      <p:pic>
        <p:nvPicPr>
          <p:cNvPr id="9" name="Picture 8">
            <a:extLst>
              <a:ext uri="{FF2B5EF4-FFF2-40B4-BE49-F238E27FC236}">
                <a16:creationId xmlns:a16="http://schemas.microsoft.com/office/drawing/2014/main" id="{0CB9C96A-56BD-48D5-88D3-DCB6885C81A2}"/>
              </a:ext>
            </a:extLst>
          </p:cNvPr>
          <p:cNvPicPr>
            <a:picLocks noChangeAspect="1"/>
          </p:cNvPicPr>
          <p:nvPr/>
        </p:nvPicPr>
        <p:blipFill>
          <a:blip r:embed="rId4"/>
          <a:stretch>
            <a:fillRect/>
          </a:stretch>
        </p:blipFill>
        <p:spPr>
          <a:xfrm>
            <a:off x="652462" y="4082766"/>
            <a:ext cx="9314680" cy="912063"/>
          </a:xfrm>
          <a:prstGeom prst="rect">
            <a:avLst/>
          </a:prstGeom>
        </p:spPr>
      </p:pic>
      <p:sp>
        <p:nvSpPr>
          <p:cNvPr id="10" name="TextBox 9">
            <a:extLst>
              <a:ext uri="{FF2B5EF4-FFF2-40B4-BE49-F238E27FC236}">
                <a16:creationId xmlns:a16="http://schemas.microsoft.com/office/drawing/2014/main" id="{169B4642-F392-46E2-8667-C3FC741B71EE}"/>
              </a:ext>
            </a:extLst>
          </p:cNvPr>
          <p:cNvSpPr txBox="1"/>
          <p:nvPr/>
        </p:nvSpPr>
        <p:spPr>
          <a:xfrm>
            <a:off x="862953" y="3429000"/>
            <a:ext cx="27109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Load an older version:</a:t>
            </a:r>
          </a:p>
        </p:txBody>
      </p:sp>
    </p:spTree>
    <p:extLst>
      <p:ext uri="{BB962C8B-B14F-4D97-AF65-F5344CB8AC3E}">
        <p14:creationId xmlns:p14="http://schemas.microsoft.com/office/powerpoint/2010/main" val="10765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5</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Indexing with Hyperspace</a:t>
            </a:r>
          </a:p>
        </p:txBody>
      </p:sp>
      <p:sp>
        <p:nvSpPr>
          <p:cNvPr id="5" name="Subtitle 4">
            <a:extLst>
              <a:ext uri="{FF2B5EF4-FFF2-40B4-BE49-F238E27FC236}">
                <a16:creationId xmlns:a16="http://schemas.microsoft.com/office/drawing/2014/main" id="{DA981125-42BD-4A35-B371-35E6F48210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3182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Hyperspace: An indexing subsystem for Apache Spark</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r>
              <a:rPr lang="en-US" sz="2400" dirty="0">
                <a:solidFill>
                  <a:schemeClr val="tx2"/>
                </a:solidFill>
                <a:latin typeface="+mn-lt"/>
              </a:rPr>
              <a:t>Hyperspace helps accelerate workloads under two circumstances:</a:t>
            </a:r>
          </a:p>
          <a:p>
            <a:pPr marL="448193" indent="-448193">
              <a:buFont typeface="Arial" panose="020B0604020202020204" pitchFamily="34" charset="0"/>
              <a:buChar char="•"/>
            </a:pPr>
            <a:r>
              <a:rPr lang="en-US" sz="2400" dirty="0">
                <a:solidFill>
                  <a:schemeClr val="tx2"/>
                </a:solidFill>
                <a:latin typeface="+mn-lt"/>
              </a:rPr>
              <a:t>Queries contain filters on predicates with high selectivity</a:t>
            </a:r>
          </a:p>
          <a:p>
            <a:pPr marL="448193" indent="-448193">
              <a:buFont typeface="Arial" panose="020B0604020202020204" pitchFamily="34" charset="0"/>
              <a:buChar char="•"/>
            </a:pPr>
            <a:r>
              <a:rPr lang="en-US" sz="2400" dirty="0">
                <a:solidFill>
                  <a:schemeClr val="tx2"/>
                </a:solidFill>
                <a:latin typeface="+mn-lt"/>
              </a:rPr>
              <a:t>Queries contain a join that requires heavy shuffles</a:t>
            </a:r>
          </a:p>
        </p:txBody>
      </p:sp>
    </p:spTree>
    <p:extLst>
      <p:ext uri="{BB962C8B-B14F-4D97-AF65-F5344CB8AC3E}">
        <p14:creationId xmlns:p14="http://schemas.microsoft.com/office/powerpoint/2010/main" val="205984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25: Use Delta Lake in Azure Databricks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1</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Data engineering tools</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3</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ETL/ELT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63" y="526117"/>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idx="4294967295"/>
          </p:nvPr>
        </p:nvSpPr>
        <p:spPr>
          <a:xfrm>
            <a:off x="463399" y="-207800"/>
            <a:ext cx="9418638" cy="1325562"/>
          </a:xfrm>
        </p:spPr>
        <p:txBody>
          <a:bodyPr>
            <a:normAutofit/>
          </a:bodyPr>
          <a:lstStyle/>
          <a:p>
            <a:r>
              <a:rPr lang="en-US" dirty="0"/>
              <a:t>Synapse Analytics to the rescue!</a:t>
            </a:r>
          </a:p>
        </p:txBody>
      </p:sp>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Graphic 6">
            <a:extLst>
              <a:ext uri="{FF2B5EF4-FFF2-40B4-BE49-F238E27FC236}">
                <a16:creationId xmlns:a16="http://schemas.microsoft.com/office/drawing/2014/main" id="{B0FCDE2C-794D-A0C4-E1C4-067BF2AAC3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3100" y="5421424"/>
            <a:ext cx="685800" cy="685800"/>
          </a:xfrm>
          <a:prstGeom prst="rect">
            <a:avLst/>
          </a:prstGeom>
        </p:spPr>
      </p:pic>
      <p:sp>
        <p:nvSpPr>
          <p:cNvPr id="8" name="TextBox 7">
            <a:extLst>
              <a:ext uri="{FF2B5EF4-FFF2-40B4-BE49-F238E27FC236}">
                <a16:creationId xmlns:a16="http://schemas.microsoft.com/office/drawing/2014/main" id="{E1E120A7-3613-A28F-3435-C543B588F2A1}"/>
              </a:ext>
            </a:extLst>
          </p:cNvPr>
          <p:cNvSpPr txBox="1"/>
          <p:nvPr/>
        </p:nvSpPr>
        <p:spPr>
          <a:xfrm>
            <a:off x="5266285" y="6107224"/>
            <a:ext cx="1659429" cy="338554"/>
          </a:xfrm>
          <a:prstGeom prst="rect">
            <a:avLst/>
          </a:prstGeom>
          <a:noFill/>
        </p:spPr>
        <p:txBody>
          <a:bodyPr wrap="none" rtlCol="0">
            <a:spAutoFit/>
          </a:bodyPr>
          <a:lstStyle/>
          <a:p>
            <a:r>
              <a:rPr lang="en-US" sz="1600" b="1" dirty="0">
                <a:solidFill>
                  <a:srgbClr val="0077C8"/>
                </a:solidFill>
              </a:rPr>
              <a:t>Data Explorer</a:t>
            </a:r>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D2888F2C-BA38-48D9-97B2-D70897DA4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47820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4206</TotalTime>
  <Words>4208</Words>
  <Application>Microsoft Macintosh PowerPoint</Application>
  <PresentationFormat>Widescreen</PresentationFormat>
  <Paragraphs>386</Paragraphs>
  <Slides>26</Slides>
  <Notes>22</Notes>
  <HiddenSlides>2</HiddenSlides>
  <MMClips>1</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26</vt:i4>
      </vt:variant>
    </vt:vector>
  </HeadingPairs>
  <TitlesOfParts>
    <vt:vector size="46" baseType="lpstr">
      <vt:lpstr>-apple-system</vt:lpstr>
      <vt:lpstr>Arial</vt:lpstr>
      <vt:lpstr>Calibri</vt:lpstr>
      <vt:lpstr>Catamaran ExtraBold</vt:lpstr>
      <vt:lpstr>Consolas</vt:lpstr>
      <vt:lpstr>Helvetica Neue</vt:lpstr>
      <vt:lpstr>Lucida Sans</vt:lpstr>
      <vt:lpstr>Montserrat</vt:lpstr>
      <vt:lpstr>Roboto</vt:lpstr>
      <vt:lpstr>Roboto Condensed Light</vt:lpstr>
      <vt:lpstr>Segoe UI</vt:lpstr>
      <vt:lpstr>Segoe UI Light</vt:lpstr>
      <vt:lpstr>Segoe UI Semibold</vt:lpstr>
      <vt:lpstr>Segoe UI Semilight</vt:lpstr>
      <vt:lpstr>Wingdings</vt:lpstr>
      <vt:lpstr>Office Theme</vt:lpstr>
      <vt:lpstr>1_Azure 1</vt:lpstr>
      <vt:lpstr>Azure 1</vt:lpstr>
      <vt:lpstr>PC Architect Boot Camp 2019</vt:lpstr>
      <vt:lpstr>2_Azure 1</vt:lpstr>
      <vt:lpstr>Explore compute and storage options for data engineering workloads</vt:lpstr>
      <vt:lpstr>Agenda</vt:lpstr>
      <vt:lpstr>Data engineering tools</vt:lpstr>
      <vt:lpstr>A data engineer’s toolbox and skillset</vt:lpstr>
      <vt:lpstr>ETL on Azure</vt:lpstr>
      <vt:lpstr>Data exploration, management, and transformation</vt:lpstr>
      <vt:lpstr>“Now we have a new problem… I have to set up and manage several tools and environments to do my job!”</vt:lpstr>
      <vt:lpstr>Synapse Analytics to the rescue!</vt:lpstr>
      <vt:lpstr>PowerPoint Presentation</vt:lpstr>
      <vt:lpstr>Describe Azure Databricks</vt:lpstr>
      <vt:lpstr>What is Azure Databricks?</vt:lpstr>
      <vt:lpstr>Introduction to Azure Data Lake storage</vt:lpstr>
      <vt:lpstr>So, what is a data lake and why is it such a big deal?</vt:lpstr>
      <vt:lpstr>Introduction to Azure Data Lake Storage (ADLS)</vt:lpstr>
      <vt:lpstr>Data Lakehouse</vt:lpstr>
      <vt:lpstr>Organizing data in the data lake</vt:lpstr>
      <vt:lpstr>Medallion Architecture</vt:lpstr>
      <vt:lpstr>Loading data into the data lake: ingest and prepare</vt:lpstr>
      <vt:lpstr>Describe Delta Lake architecture</vt:lpstr>
      <vt:lpstr>Describe a Delta Lake architecture</vt:lpstr>
      <vt:lpstr>How to use Delta format</vt:lpstr>
      <vt:lpstr>Upsert syntax</vt:lpstr>
      <vt:lpstr>Time travel syntax</vt:lpstr>
      <vt:lpstr>Indexing with Hyperspace</vt:lpstr>
      <vt:lpstr>Hyperspace: An indexing subsystem for Apache Spark</vt:lpstr>
      <vt:lpstr>LAB 25: Use Delta Lake in Azure Databricks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39</cp:revision>
  <dcterms:created xsi:type="dcterms:W3CDTF">2021-04-14T17:02:56Z</dcterms:created>
  <dcterms:modified xsi:type="dcterms:W3CDTF">2023-12-03T04:26:34Z</dcterms:modified>
</cp:coreProperties>
</file>